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9"/>
  </p:notesMasterIdLst>
  <p:sldIdLst>
    <p:sldId id="312" r:id="rId2"/>
    <p:sldId id="313" r:id="rId3"/>
    <p:sldId id="314" r:id="rId4"/>
    <p:sldId id="266" r:id="rId5"/>
    <p:sldId id="315" r:id="rId6"/>
    <p:sldId id="265" r:id="rId7"/>
    <p:sldId id="281" r:id="rId8"/>
    <p:sldId id="311" r:id="rId9"/>
    <p:sldId id="306" r:id="rId10"/>
    <p:sldId id="304" r:id="rId11"/>
    <p:sldId id="316" r:id="rId12"/>
    <p:sldId id="317" r:id="rId13"/>
    <p:sldId id="321" r:id="rId14"/>
    <p:sldId id="319" r:id="rId15"/>
    <p:sldId id="323" r:id="rId16"/>
    <p:sldId id="322" r:id="rId17"/>
    <p:sldId id="324" r:id="rId18"/>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5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vl1pPr>
          </a:lstStyle>
          <a:p>
            <a:pPr>
              <a:defRPr/>
            </a:pPr>
            <a:endParaRPr lang="en-US"/>
          </a:p>
        </p:txBody>
      </p:sp>
      <p:sp>
        <p:nvSpPr>
          <p:cNvPr id="33795"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vl1pPr>
          </a:lstStyle>
          <a:p>
            <a:pPr>
              <a:defRPr/>
            </a:pPr>
            <a:endParaRPr lang="en-US"/>
          </a:p>
        </p:txBody>
      </p:sp>
      <p:sp>
        <p:nvSpPr>
          <p:cNvPr id="33799"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vl1pPr>
          </a:lstStyle>
          <a:p>
            <a:pPr>
              <a:defRPr/>
            </a:pPr>
            <a:fld id="{D9FD250A-40B3-4DDC-B640-066E53D3EBB7}" type="slidenum">
              <a:rPr lang="en-US"/>
              <a:pPr>
                <a:defRPr/>
              </a:pPr>
              <a:t>‹#›</a:t>
            </a:fld>
            <a:endParaRPr lang="en-US"/>
          </a:p>
        </p:txBody>
      </p:sp>
    </p:spTree>
    <p:extLst>
      <p:ext uri="{BB962C8B-B14F-4D97-AF65-F5344CB8AC3E}">
        <p14:creationId xmlns:p14="http://schemas.microsoft.com/office/powerpoint/2010/main" val="77654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B66F4D6-2EAB-4D3E-88EE-892BDAFEFA9A}" type="slidenum">
              <a:rPr lang="en-US" smtClean="0"/>
              <a:pPr/>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4821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11</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91431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12</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14407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13</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19979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14</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50819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15</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80844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16</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13020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17</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792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B66F4D6-2EAB-4D3E-88EE-892BDAFEFA9A}" type="slidenum">
              <a:rPr lang="en-US" smtClean="0"/>
              <a:pPr/>
              <a:t>3</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09750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EB6D6BA-2503-4076-8412-8DEE2759E471}" type="slidenum">
              <a:rPr lang="en-US" smtClean="0"/>
              <a:pPr/>
              <a:t>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4028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EB6D6BA-2503-4076-8412-8DEE2759E471}" type="slidenum">
              <a:rPr lang="en-US" smtClean="0"/>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69053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AC13905-CBD0-476F-8F8D-9C49DC980E32}" type="slidenum">
              <a:rPr lang="en-US" smtClean="0"/>
              <a:pPr/>
              <a:t>6</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98718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F6321BF-1845-47BA-9F8D-A5D153581667}" type="slidenum">
              <a:rPr lang="en-US" smtClean="0"/>
              <a:pPr/>
              <a:t>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34857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F6321BF-1845-47BA-9F8D-A5D153581667}"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3545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CCE06D1-C4CC-4C66-A11A-D0AED44B4A16}"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1014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3906925-C3FC-4793-A267-ABF64F262BCA}" type="slidenum">
              <a:rPr lang="en-US" sz="1300"/>
              <a:pPr algn="r" defTabSz="966788" eaLnBrk="1" hangingPunct="1"/>
              <a:t>10</a:t>
            </a:fld>
            <a:endParaRPr lang="en-US" sz="13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56686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626" y="0"/>
            <a:ext cx="9150351" cy="6858000"/>
            <a:chOff x="0" y="0"/>
            <a:chExt cx="5764" cy="4320"/>
          </a:xfrm>
        </p:grpSpPr>
        <p:sp>
          <p:nvSpPr>
            <p:cNvPr id="5" name="Rectangle 3"/>
            <p:cNvSpPr>
              <a:spLocks noChangeArrowheads="1"/>
            </p:cNvSpPr>
            <p:nvPr/>
          </p:nvSpPr>
          <p:spPr bwMode="hidden">
            <a:xfrm>
              <a:off x="0" y="0"/>
              <a:ext cx="1549"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697" y="457"/>
              <a:ext cx="5067" cy="91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228"/>
              <a:ext cx="1156" cy="1145"/>
              <a:chOff x="0" y="228"/>
              <a:chExt cx="1156" cy="1145"/>
            </a:xfrm>
          </p:grpSpPr>
          <p:sp>
            <p:nvSpPr>
              <p:cNvPr id="8" name="Rectangle 6"/>
              <p:cNvSpPr>
                <a:spLocks noChangeArrowheads="1"/>
              </p:cNvSpPr>
              <p:nvPr userDrawn="1"/>
            </p:nvSpPr>
            <p:spPr bwMode="auto">
              <a:xfrm>
                <a:off x="237" y="1141"/>
                <a:ext cx="230" cy="230"/>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696" y="458"/>
                <a:ext cx="230" cy="23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926" y="228"/>
                <a:ext cx="230" cy="23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467" y="1143"/>
                <a:ext cx="230" cy="230"/>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926" y="457"/>
                <a:ext cx="230" cy="230"/>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467" y="683"/>
                <a:ext cx="230" cy="23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684"/>
                <a:ext cx="230" cy="230"/>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697" y="685"/>
                <a:ext cx="230" cy="230"/>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237" y="915"/>
                <a:ext cx="230" cy="23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467" y="915"/>
                <a:ext cx="230" cy="230"/>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125971" name="Rectangle 19"/>
          <p:cNvSpPr>
            <a:spLocks noGrp="1" noChangeArrowheads="1"/>
          </p:cNvSpPr>
          <p:nvPr>
            <p:ph type="ctrTitle" hasCustomPrompt="1"/>
          </p:nvPr>
        </p:nvSpPr>
        <p:spPr>
          <a:xfrm>
            <a:off x="2288640" y="860959"/>
            <a:ext cx="6019800" cy="666751"/>
          </a:xfrm>
        </p:spPr>
        <p:txBody>
          <a:bodyPr/>
          <a:lstStyle>
            <a:lvl1pPr>
              <a:defRPr sz="3200" baseline="0">
                <a:solidFill>
                  <a:srgbClr val="FFFFFF"/>
                </a:solidFill>
              </a:defRPr>
            </a:lvl1pPr>
          </a:lstStyle>
          <a:p>
            <a:r>
              <a:rPr lang="en-US" dirty="0" smtClean="0"/>
              <a:t>ECE 102 Engineering Computation</a:t>
            </a:r>
            <a:endParaRPr lang="en-US" dirty="0"/>
          </a:p>
        </p:txBody>
      </p:sp>
      <p:sp>
        <p:nvSpPr>
          <p:cNvPr id="125972" name="Rectangle 20"/>
          <p:cNvSpPr>
            <a:spLocks noGrp="1" noChangeArrowheads="1"/>
          </p:cNvSpPr>
          <p:nvPr>
            <p:ph type="subTitle" idx="1" hasCustomPrompt="1"/>
          </p:nvPr>
        </p:nvSpPr>
        <p:spPr>
          <a:xfrm>
            <a:off x="2314040" y="2518912"/>
            <a:ext cx="6591300" cy="3500887"/>
          </a:xfrm>
        </p:spPr>
        <p:txBody>
          <a:bodyPr/>
          <a:lstStyle>
            <a:lvl1pPr marL="0" indent="0">
              <a:buFont typeface="Wingdings" pitchFamily="2" charset="2"/>
              <a:buNone/>
              <a:defRPr sz="2800" baseline="0"/>
            </a:lvl1pPr>
          </a:lstStyle>
          <a:p>
            <a:r>
              <a:rPr lang="en-US" dirty="0" smtClean="0"/>
              <a:t>Topics</a:t>
            </a:r>
          </a:p>
          <a:p>
            <a:endParaRPr lang="en-US" dirty="0"/>
          </a:p>
        </p:txBody>
      </p:sp>
      <p:sp>
        <p:nvSpPr>
          <p:cNvPr id="21" name="Rectangle 19"/>
          <p:cNvSpPr txBox="1">
            <a:spLocks noChangeArrowheads="1"/>
          </p:cNvSpPr>
          <p:nvPr userDrawn="1"/>
        </p:nvSpPr>
        <p:spPr bwMode="auto">
          <a:xfrm>
            <a:off x="2294990" y="1564701"/>
            <a:ext cx="60198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baseline="0">
                <a:solidFill>
                  <a:srgbClr val="FFFFFF"/>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sz="2400" kern="0" baseline="0" dirty="0" smtClean="0">
                <a:solidFill>
                  <a:srgbClr val="FFFFCC"/>
                </a:solidFill>
              </a:rPr>
              <a:t>Phillip Wong</a:t>
            </a:r>
            <a:endParaRPr lang="en-US" sz="2400" kern="0" baseline="0" dirty="0">
              <a:solidFill>
                <a:srgbClr val="FFFFCC"/>
              </a:solidFill>
            </a:endParaRP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6099" y="195521"/>
            <a:ext cx="1641764" cy="328353"/>
          </a:xfrm>
          <a:prstGeom prst="rect">
            <a:avLst/>
          </a:prstGeom>
        </p:spPr>
      </p:pic>
    </p:spTree>
    <p:extLst>
      <p:ext uri="{BB962C8B-B14F-4D97-AF65-F5344CB8AC3E}">
        <p14:creationId xmlns:p14="http://schemas.microsoft.com/office/powerpoint/2010/main" val="97248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2B13F35-CDB3-494A-8F96-C3DB43E639E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A92B310B-686D-4B30-9678-557920037033}" type="datetimeFigureOut">
              <a:rPr lang="en-US"/>
              <a:pPr>
                <a:defRPr/>
              </a:pPr>
              <a:t>9/29/2015</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F914C98-8F9E-47D9-9418-A0A89392F75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39264774-61CE-41C5-AA21-8DD6036E4B29}" type="datetimeFigureOut">
              <a:rPr lang="en-US"/>
              <a:pPr>
                <a:defRPr/>
              </a:pPr>
              <a:t>9/29/2015</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3B29C40-B791-45CF-B2FC-EE211E8B67C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9919C3A5-7A48-46D4-9ADD-2E99D1A21010}" type="datetimeFigureOut">
              <a:rPr lang="en-US"/>
              <a:pPr>
                <a:defRPr/>
              </a:pPr>
              <a:t>9/29/2015</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000D716-1B39-476C-AE01-9A077B0D98B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A2022AC9-236D-41DE-9A58-90DDCACE6E65}" type="datetimeFigureOut">
              <a:rPr lang="en-US"/>
              <a:pPr>
                <a:defRPr/>
              </a:pPr>
              <a:t>9/29/2015</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EDFFD93-87EF-4488-925A-443B9A58A44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047AC496-3251-4777-8EFD-E9EEA2949761}" type="datetimeFigureOut">
              <a:rPr lang="en-US"/>
              <a:pPr>
                <a:defRPr/>
              </a:pPr>
              <a:t>9/29/2015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5B3A9B4-C9C9-40D1-A06A-EC2EE5348999}"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D1E34B25-6CCC-43DE-A372-CE0E8422A07B}" type="datetimeFigureOut">
              <a:rPr lang="en-US"/>
              <a:pPr>
                <a:defRPr/>
              </a:pPr>
              <a:t>9/29/2015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88902EC-27D1-457E-B2AB-4E49E7BC10B9}"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E6AC22BE-E6C2-4552-9500-B2356711AE82}" type="datetimeFigureOut">
              <a:rPr lang="en-US"/>
              <a:pPr>
                <a:defRPr/>
              </a:pPr>
              <a:t>9/29/2015</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2A8B006-42CC-4081-8CB9-B46DC1CCA461}"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fld id="{170BEF5A-5F51-4A19-A512-B393A9C87C41}" type="datetimeFigureOut">
              <a:rPr lang="en-US"/>
              <a:pPr>
                <a:defRPr/>
              </a:pPr>
              <a:t>9/29/2015</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FAEB8EF-CED4-481C-8173-081E706D618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48572FA0-6A9A-4447-82B1-1E908CA79775}" type="datetimeFigureOut">
              <a:rPr lang="en-US"/>
              <a:pPr>
                <a:defRPr/>
              </a:pPr>
              <a:t>9/29/2015</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7BD6AFE-03D5-471A-B030-57FD21C89DF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23037CC9-11F0-4226-AE5F-3F12AF89BAA5}" type="datetimeFigureOut">
              <a:rPr lang="en-US"/>
              <a:pPr>
                <a:defRPr/>
              </a:pPr>
              <a:t>9/29/2015</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819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D7BC72DA-E748-4D39-B580-95EBA66AEF18}" type="slidenum">
              <a:rPr lang="en-US"/>
              <a:pPr>
                <a:defRPr/>
              </a:pPr>
              <a:t>‹#›</a:t>
            </a:fld>
            <a:endParaRPr lang="en-US"/>
          </a:p>
        </p:txBody>
      </p:sp>
      <p:grpSp>
        <p:nvGrpSpPr>
          <p:cNvPr id="2052" name="Group 4"/>
          <p:cNvGrpSpPr>
            <a:grpSpLocks/>
          </p:cNvGrpSpPr>
          <p:nvPr/>
        </p:nvGrpSpPr>
        <p:grpSpPr bwMode="auto">
          <a:xfrm>
            <a:off x="0" y="0"/>
            <a:ext cx="9144000" cy="546100"/>
            <a:chOff x="0" y="0"/>
            <a:chExt cx="5760" cy="344"/>
          </a:xfrm>
        </p:grpSpPr>
        <p:sp>
          <p:nvSpPr>
            <p:cNvPr id="819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19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819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819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819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819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819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819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819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BF9B902C-6EA9-40D7-8456-776F064CD896}" type="datetimeFigureOut">
              <a:rPr lang="en-US"/>
              <a:pPr>
                <a:defRPr/>
              </a:pPr>
              <a:t>9/29/2015</a:t>
            </a:fld>
            <a:endParaRPr lang="en-US"/>
          </a:p>
        </p:txBody>
      </p:sp>
    </p:spTree>
  </p:cSld>
  <p:clrMap bg1="lt1" tx1="dk1" bg2="lt2" tx2="dk2" accent1="accent1" accent2="accent2" accent3="accent3" accent4="accent4" accent5="accent5" accent6="accent6" hlink="hlink" folHlink="folHlink"/>
  <p:sldLayoutIdLst>
    <p:sldLayoutId id="2147483821"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J-swZaKN2I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pdx.edu/sexual-assault/"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ECE 101 Exploring Electrical Engineering</a:t>
            </a:r>
            <a:endParaRPr lang="en-US" dirty="0"/>
          </a:p>
        </p:txBody>
      </p:sp>
      <p:sp>
        <p:nvSpPr>
          <p:cNvPr id="3" name="Subtitle 2"/>
          <p:cNvSpPr>
            <a:spLocks noGrp="1"/>
          </p:cNvSpPr>
          <p:nvPr>
            <p:ph idx="1"/>
          </p:nvPr>
        </p:nvSpPr>
        <p:spPr/>
        <p:txBody>
          <a:bodyPr/>
          <a:lstStyle/>
          <a:p>
            <a:pPr marL="231775" indent="-231775">
              <a:buFont typeface="Arial" panose="020B0604020202020204" pitchFamily="34" charset="0"/>
              <a:buChar char="•"/>
            </a:pPr>
            <a:r>
              <a:rPr lang="en-US" dirty="0" smtClean="0"/>
              <a:t>Course Overview</a:t>
            </a:r>
          </a:p>
          <a:p>
            <a:pPr marL="231775" indent="-231775">
              <a:buFont typeface="Arial" panose="020B0604020202020204" pitchFamily="34" charset="0"/>
              <a:buChar char="•"/>
            </a:pPr>
            <a:r>
              <a:rPr lang="en-US" dirty="0" smtClean="0"/>
              <a:t>What it takes to be successful </a:t>
            </a:r>
          </a:p>
          <a:p>
            <a:pPr marL="231775" indent="-231775">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795494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10</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How can you succeed in this course?</a:t>
            </a:r>
          </a:p>
          <a:p>
            <a:pPr marL="344488" indent="-344488" eaLnBrk="1" hangingPunct="1">
              <a:lnSpc>
                <a:spcPct val="80000"/>
              </a:lnSpc>
              <a:buFont typeface="Wingdings" pitchFamily="2" charset="2"/>
              <a:buNone/>
              <a:tabLst>
                <a:tab pos="1941513" algn="l"/>
              </a:tabLst>
            </a:pPr>
            <a:endParaRPr lang="en-US" sz="1600" b="1" i="1" dirty="0" smtClean="0"/>
          </a:p>
          <a:p>
            <a:pPr marL="0" indent="0" eaLnBrk="1" hangingPunct="1">
              <a:spcAft>
                <a:spcPct val="20000"/>
              </a:spcAft>
              <a:buNone/>
              <a:tabLst>
                <a:tab pos="1941513" algn="l"/>
              </a:tabLst>
            </a:pPr>
            <a:r>
              <a:rPr lang="en-US" sz="2600" b="1" dirty="0" smtClean="0">
                <a:solidFill>
                  <a:srgbClr val="C00000"/>
                </a:solidFill>
              </a:rPr>
              <a:t>Do not assume ECE 101 is simple just because it is a 100-level course. </a:t>
            </a:r>
            <a:r>
              <a:rPr lang="en-US" sz="2600" dirty="0" smtClean="0"/>
              <a:t>You </a:t>
            </a:r>
            <a:r>
              <a:rPr lang="en-US" sz="2600" b="1" i="1" dirty="0" smtClean="0"/>
              <a:t>will</a:t>
            </a:r>
            <a:r>
              <a:rPr lang="en-US" sz="2600" dirty="0" smtClean="0"/>
              <a:t> spend a lot of time in the labs, working on projects and solving sample problems. Grading will not be strict but ** </a:t>
            </a:r>
            <a:r>
              <a:rPr lang="en-US" sz="2600" b="1" dirty="0"/>
              <a:t>I need to see that you are making an effort </a:t>
            </a:r>
            <a:r>
              <a:rPr lang="en-US" sz="2600" b="1" dirty="0" smtClean="0"/>
              <a:t>!!</a:t>
            </a:r>
            <a:r>
              <a:rPr lang="en-US" sz="2600" dirty="0"/>
              <a:t> **</a:t>
            </a:r>
            <a:r>
              <a:rPr lang="en-US" sz="2600" b="1" dirty="0" smtClean="0"/>
              <a:t> </a:t>
            </a:r>
            <a:endParaRPr lang="en-US" sz="1600" dirty="0" smtClean="0"/>
          </a:p>
          <a:p>
            <a:pPr marL="0" indent="0" eaLnBrk="1" hangingPunct="1">
              <a:spcAft>
                <a:spcPct val="20000"/>
              </a:spcAft>
              <a:buNone/>
              <a:tabLst>
                <a:tab pos="1941513" algn="l"/>
              </a:tabLst>
            </a:pPr>
            <a:r>
              <a:rPr lang="en-US" sz="2600" dirty="0" smtClean="0"/>
              <a:t>Take charge of your own education!</a:t>
            </a:r>
          </a:p>
          <a:p>
            <a:pPr marL="342900" lvl="1" indent="-342900" eaLnBrk="1" hangingPunct="1">
              <a:spcBef>
                <a:spcPts val="0"/>
              </a:spcBef>
              <a:spcAft>
                <a:spcPts val="600"/>
              </a:spcAft>
              <a:tabLst>
                <a:tab pos="1941513" algn="l"/>
              </a:tabLst>
            </a:pPr>
            <a:r>
              <a:rPr lang="en-US" sz="2400" dirty="0" smtClean="0"/>
              <a:t>Review the posted lecture notes before each class session.</a:t>
            </a:r>
          </a:p>
          <a:p>
            <a:pPr marL="342900" lvl="1" indent="-342900" eaLnBrk="1" hangingPunct="1">
              <a:spcBef>
                <a:spcPts val="0"/>
              </a:spcBef>
              <a:spcAft>
                <a:spcPts val="600"/>
              </a:spcAft>
              <a:tabLst>
                <a:tab pos="1941513" algn="l"/>
              </a:tabLst>
            </a:pPr>
            <a:r>
              <a:rPr lang="en-US" sz="2400" dirty="0" smtClean="0"/>
              <a:t>Participate actively in class.</a:t>
            </a:r>
            <a:endParaRPr lang="en-US" sz="2400" dirty="0"/>
          </a:p>
          <a:p>
            <a:pPr marL="342900" lvl="1" indent="-342900" eaLnBrk="1" hangingPunct="1">
              <a:spcBef>
                <a:spcPts val="0"/>
              </a:spcBef>
              <a:spcAft>
                <a:spcPts val="600"/>
              </a:spcAft>
              <a:tabLst>
                <a:tab pos="1941513" algn="l"/>
              </a:tabLst>
            </a:pPr>
            <a:r>
              <a:rPr lang="en-US" sz="2400" dirty="0" smtClean="0"/>
              <a:t>Utilize good study habits.</a:t>
            </a:r>
          </a:p>
          <a:p>
            <a:pPr marL="342900" lvl="1" indent="-342900" eaLnBrk="1" hangingPunct="1">
              <a:spcBef>
                <a:spcPts val="0"/>
              </a:spcBef>
              <a:spcAft>
                <a:spcPts val="600"/>
              </a:spcAft>
              <a:tabLst>
                <a:tab pos="1941513" algn="l"/>
              </a:tabLst>
            </a:pPr>
            <a:r>
              <a:rPr lang="en-US" sz="2400" dirty="0" smtClean="0"/>
              <a:t>Practice, practice, practice!</a:t>
            </a:r>
            <a:endParaRPr lang="en-US" sz="2400" dirty="0"/>
          </a:p>
          <a:p>
            <a:pPr marL="342900" lvl="1" indent="-342900" eaLnBrk="1" hangingPunct="1">
              <a:spcBef>
                <a:spcPts val="0"/>
              </a:spcBef>
              <a:spcAft>
                <a:spcPts val="600"/>
              </a:spcAft>
              <a:tabLst>
                <a:tab pos="1941513" algn="l"/>
              </a:tabLst>
            </a:pPr>
            <a:r>
              <a:rPr lang="en-US" sz="2400" dirty="0" smtClean="0">
                <a:solidFill>
                  <a:srgbClr val="0070C0"/>
                </a:solidFill>
              </a:rPr>
              <a:t>Ask for help from the instructor, teaching assistant, or IEEE tutors.  Don’t be shy!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11</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What happens in one week of ECE 101?</a:t>
            </a:r>
          </a:p>
          <a:p>
            <a:pPr eaLnBrk="1" hangingPunct="1">
              <a:lnSpc>
                <a:spcPct val="80000"/>
              </a:lnSpc>
              <a:tabLst>
                <a:tab pos="1941513" algn="l"/>
              </a:tabLst>
            </a:pPr>
            <a:r>
              <a:rPr lang="en-US" sz="2000" dirty="0" smtClean="0"/>
              <a:t>Roughly 12 hours devoted to this class, including </a:t>
            </a:r>
            <a:r>
              <a:rPr lang="en-US" sz="2000" dirty="0" err="1" smtClean="0"/>
              <a:t>Tu</a:t>
            </a:r>
            <a:r>
              <a:rPr lang="en-US" sz="2000" dirty="0" smtClean="0"/>
              <a:t>/</a:t>
            </a:r>
            <a:r>
              <a:rPr lang="en-US" sz="2000" dirty="0" err="1" smtClean="0"/>
              <a:t>Th</a:t>
            </a:r>
            <a:r>
              <a:rPr lang="en-US" sz="2000" dirty="0" smtClean="0"/>
              <a:t> classes</a:t>
            </a:r>
          </a:p>
          <a:p>
            <a:pPr eaLnBrk="1" hangingPunct="1">
              <a:lnSpc>
                <a:spcPct val="80000"/>
              </a:lnSpc>
              <a:tabLst>
                <a:tab pos="1941513" algn="l"/>
              </a:tabLst>
            </a:pPr>
            <a:r>
              <a:rPr lang="en-US" sz="2000" dirty="0" smtClean="0"/>
              <a:t>These are just estimates and averaged over the 10 weeks</a:t>
            </a:r>
          </a:p>
          <a:p>
            <a:pPr eaLnBrk="1" hangingPunct="1">
              <a:lnSpc>
                <a:spcPct val="80000"/>
              </a:lnSpc>
              <a:tabLst>
                <a:tab pos="1941513" algn="l"/>
              </a:tabLst>
            </a:pPr>
            <a:r>
              <a:rPr lang="en-US" sz="2000" dirty="0" smtClean="0"/>
              <a:t>There </a:t>
            </a:r>
            <a:r>
              <a:rPr lang="en-US" sz="2000" dirty="0" smtClean="0"/>
              <a:t>are </a:t>
            </a:r>
            <a:r>
              <a:rPr lang="en-US" sz="2000" dirty="0" smtClean="0"/>
              <a:t>4 </a:t>
            </a:r>
            <a:r>
              <a:rPr lang="en-US" sz="2000" dirty="0" smtClean="0"/>
              <a:t>HW-s and 5 lab </a:t>
            </a:r>
            <a:r>
              <a:rPr lang="en-US" sz="2000" dirty="0" smtClean="0"/>
              <a:t>reports. Spending </a:t>
            </a:r>
            <a:r>
              <a:rPr lang="en-US" sz="2000" dirty="0" smtClean="0"/>
              <a:t>1-2 hours on these seems reasonable</a:t>
            </a:r>
          </a:p>
          <a:p>
            <a:pPr eaLnBrk="1" hangingPunct="1">
              <a:lnSpc>
                <a:spcPct val="80000"/>
              </a:lnSpc>
              <a:tabLst>
                <a:tab pos="1941513" algn="l"/>
              </a:tabLst>
            </a:pPr>
            <a:r>
              <a:rPr lang="en-US" sz="2000" dirty="0" smtClean="0"/>
              <a:t>There are </a:t>
            </a:r>
            <a:r>
              <a:rPr lang="en-US" sz="2000" dirty="0" smtClean="0"/>
              <a:t>two </a:t>
            </a:r>
            <a:r>
              <a:rPr lang="en-US" sz="2000" dirty="0" smtClean="0"/>
              <a:t>projects that cover entire 10 weeks: </a:t>
            </a:r>
            <a:r>
              <a:rPr lang="en-US" sz="2000" dirty="0" smtClean="0"/>
              <a:t>individual and </a:t>
            </a:r>
            <a:r>
              <a:rPr lang="en-US" sz="2000" dirty="0" smtClean="0"/>
              <a:t>RG. Individual will take a bit more of your time but if all 5 members spend 3 hours </a:t>
            </a:r>
            <a:r>
              <a:rPr lang="en-US" sz="2000" dirty="0" smtClean="0">
                <a:sym typeface="Wingdings" panose="05000000000000000000" pitchFamily="2" charset="2"/>
              </a:rPr>
              <a:t> 15 hours or two days worth of work can be done</a:t>
            </a:r>
          </a:p>
          <a:p>
            <a:pPr marL="344488" indent="-344488" eaLnBrk="1" hangingPunct="1">
              <a:lnSpc>
                <a:spcPct val="80000"/>
              </a:lnSpc>
              <a:buFont typeface="Wingdings" pitchFamily="2" charset="2"/>
              <a:buNone/>
              <a:tabLst>
                <a:tab pos="1941513" algn="l"/>
              </a:tabLst>
            </a:pPr>
            <a:endParaRPr lang="en-US" sz="1600" b="1" i="1" dirty="0" smtClean="0"/>
          </a:p>
        </p:txBody>
      </p:sp>
      <p:graphicFrame>
        <p:nvGraphicFramePr>
          <p:cNvPr id="2" name="Table 1"/>
          <p:cNvGraphicFramePr>
            <a:graphicFrameLocks noGrp="1"/>
          </p:cNvGraphicFramePr>
          <p:nvPr>
            <p:extLst>
              <p:ext uri="{D42A27DB-BD31-4B8C-83A1-F6EECF244321}">
                <p14:modId xmlns:p14="http://schemas.microsoft.com/office/powerpoint/2010/main" val="1854982851"/>
              </p:ext>
            </p:extLst>
          </p:nvPr>
        </p:nvGraphicFramePr>
        <p:xfrm>
          <a:off x="460374" y="3843687"/>
          <a:ext cx="7997826" cy="2328513"/>
        </p:xfrm>
        <a:graphic>
          <a:graphicData uri="http://schemas.openxmlformats.org/drawingml/2006/table">
            <a:tbl>
              <a:tblPr firstRow="1" firstCol="1" bandRow="1">
                <a:tableStyleId>{5C22544A-7EE6-4342-B048-85BDC9FD1C3A}</a:tableStyleId>
              </a:tblPr>
              <a:tblGrid>
                <a:gridCol w="1139826"/>
                <a:gridCol w="192112"/>
                <a:gridCol w="1287628"/>
                <a:gridCol w="1474612"/>
                <a:gridCol w="1235342"/>
                <a:gridCol w="1331938"/>
                <a:gridCol w="1336368"/>
              </a:tblGrid>
              <a:tr h="252308">
                <a:tc>
                  <a:txBody>
                    <a:bodyPr/>
                    <a:lstStyle/>
                    <a:p>
                      <a:pPr marL="0" marR="0" algn="ctr">
                        <a:spcBef>
                          <a:spcPts val="0"/>
                        </a:spcBef>
                        <a:spcAft>
                          <a:spcPts val="0"/>
                        </a:spcAft>
                      </a:pPr>
                      <a:r>
                        <a:rPr lang="en-US" sz="1800" dirty="0">
                          <a:effectLst/>
                        </a:rPr>
                        <a:t>Monday</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800">
                          <a:effectLst/>
                        </a:rPr>
                        <a:t>Tuesday</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Wednesday</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Thursday</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Friday</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Weekend</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82685">
                <a:tc>
                  <a:txBody>
                    <a:bodyPr/>
                    <a:lstStyle/>
                    <a:p>
                      <a:pPr marL="0" marR="0">
                        <a:spcBef>
                          <a:spcPts val="0"/>
                        </a:spcBef>
                        <a:spcAft>
                          <a:spcPts val="0"/>
                        </a:spcAft>
                      </a:pPr>
                      <a:r>
                        <a:rPr lang="en-US" sz="16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600">
                          <a:effectLst/>
                        </a:rPr>
                        <a:t>Class (face-to-face): 2 hours</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Class (lab): 2 hours</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962290">
                <a:tc>
                  <a:txBody>
                    <a:bodyPr/>
                    <a:lstStyle/>
                    <a:p>
                      <a:pPr marL="0" marR="0">
                        <a:spcBef>
                          <a:spcPts val="0"/>
                        </a:spcBef>
                        <a:spcAft>
                          <a:spcPts val="0"/>
                        </a:spcAft>
                      </a:pPr>
                      <a:r>
                        <a:rPr lang="en-US" sz="16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600">
                          <a:effectLst/>
                        </a:rPr>
                        <a:t>Reading/ viewing for Thursday lab </a:t>
                      </a:r>
                      <a:endParaRPr lang="en-US" sz="1800">
                        <a:effectLst/>
                      </a:endParaRPr>
                    </a:p>
                    <a:p>
                      <a:pPr marL="0" marR="0">
                        <a:spcBef>
                          <a:spcPts val="0"/>
                        </a:spcBef>
                        <a:spcAft>
                          <a:spcPts val="0"/>
                        </a:spcAft>
                      </a:pPr>
                      <a:r>
                        <a:rPr lang="en-US" sz="1600">
                          <a:effectLst/>
                        </a:rPr>
                        <a:t>½ hour</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Solving HW </a:t>
                      </a:r>
                      <a:endParaRPr lang="en-US" sz="1800">
                        <a:effectLst/>
                      </a:endParaRPr>
                    </a:p>
                    <a:p>
                      <a:pPr marL="0" marR="0">
                        <a:spcBef>
                          <a:spcPts val="0"/>
                        </a:spcBef>
                        <a:spcAft>
                          <a:spcPts val="0"/>
                        </a:spcAft>
                      </a:pPr>
                      <a:r>
                        <a:rPr lang="en-US" sz="1600">
                          <a:effectLst/>
                        </a:rPr>
                        <a:t>OR</a:t>
                      </a:r>
                      <a:endParaRPr lang="en-US" sz="1800">
                        <a:effectLst/>
                      </a:endParaRPr>
                    </a:p>
                    <a:p>
                      <a:pPr marL="0" marR="0">
                        <a:spcBef>
                          <a:spcPts val="0"/>
                        </a:spcBef>
                        <a:spcAft>
                          <a:spcPts val="0"/>
                        </a:spcAft>
                      </a:pPr>
                      <a:r>
                        <a:rPr lang="en-US" sz="1600">
                          <a:effectLst/>
                        </a:rPr>
                        <a:t>Lab report</a:t>
                      </a:r>
                      <a:endParaRPr lang="en-US" sz="1800">
                        <a:effectLst/>
                      </a:endParaRPr>
                    </a:p>
                    <a:p>
                      <a:pPr marL="0" marR="0">
                        <a:spcBef>
                          <a:spcPts val="0"/>
                        </a:spcBef>
                        <a:spcAft>
                          <a:spcPts val="0"/>
                        </a:spcAft>
                      </a:pPr>
                      <a:r>
                        <a:rPr lang="en-US" sz="1600">
                          <a:effectLst/>
                        </a:rPr>
                        <a:t>1-2 hours</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Reading / viewing for Tuesday:</a:t>
                      </a:r>
                      <a:endParaRPr lang="en-US" sz="1800" dirty="0">
                        <a:effectLst/>
                      </a:endParaRPr>
                    </a:p>
                    <a:p>
                      <a:pPr marL="0" marR="0">
                        <a:spcBef>
                          <a:spcPts val="0"/>
                        </a:spcBef>
                        <a:spcAft>
                          <a:spcPts val="0"/>
                        </a:spcAft>
                      </a:pPr>
                      <a:r>
                        <a:rPr lang="en-US" sz="1600" dirty="0">
                          <a:effectLst/>
                        </a:rPr>
                        <a:t>1 hour</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20770">
                <a:tc gridSpan="7">
                  <a:txBody>
                    <a:bodyPr/>
                    <a:lstStyle/>
                    <a:p>
                      <a:pPr marL="0" marR="0">
                        <a:spcBef>
                          <a:spcPts val="0"/>
                        </a:spcBef>
                        <a:spcAft>
                          <a:spcPts val="0"/>
                        </a:spcAft>
                      </a:pPr>
                      <a:r>
                        <a:rPr lang="en-US" sz="1600" dirty="0">
                          <a:effectLst/>
                        </a:rPr>
                        <a:t>Project work (includes individual + group projects) – varies; about 3 hours/week</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308">
                <a:tc gridSpan="2">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1724038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12</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What works?</a:t>
            </a:r>
          </a:p>
          <a:p>
            <a:pPr eaLnBrk="1" hangingPunct="1">
              <a:lnSpc>
                <a:spcPct val="80000"/>
              </a:lnSpc>
              <a:tabLst>
                <a:tab pos="1941513" algn="l"/>
              </a:tabLst>
            </a:pPr>
            <a:r>
              <a:rPr lang="en-US" sz="2000" dirty="0" smtClean="0"/>
              <a:t>Suggested reading: </a:t>
            </a:r>
            <a:r>
              <a:rPr lang="en-US" sz="2000" dirty="0" err="1" smtClean="0"/>
              <a:t>ch</a:t>
            </a:r>
            <a:r>
              <a:rPr lang="en-US" sz="2000" dirty="0" smtClean="0"/>
              <a:t> 4 Succeeding in the Classroom, Oakes &amp; Leone</a:t>
            </a:r>
          </a:p>
          <a:p>
            <a:pPr eaLnBrk="1" hangingPunct="1">
              <a:lnSpc>
                <a:spcPct val="80000"/>
              </a:lnSpc>
              <a:tabLst>
                <a:tab pos="1941513" algn="l"/>
              </a:tabLst>
            </a:pPr>
            <a:r>
              <a:rPr lang="en-US" sz="2000" dirty="0" smtClean="0"/>
              <a:t>Some key concepts and suggestions</a:t>
            </a:r>
          </a:p>
          <a:p>
            <a:pPr eaLnBrk="1" hangingPunct="1">
              <a:lnSpc>
                <a:spcPct val="80000"/>
              </a:lnSpc>
              <a:tabLst>
                <a:tab pos="1941513" algn="l"/>
              </a:tabLst>
            </a:pPr>
            <a:endParaRPr lang="en-US" sz="2000" dirty="0"/>
          </a:p>
          <a:p>
            <a:pPr eaLnBrk="1" hangingPunct="1">
              <a:lnSpc>
                <a:spcPct val="80000"/>
              </a:lnSpc>
              <a:tabLst>
                <a:tab pos="1941513" algn="l"/>
              </a:tabLst>
            </a:pPr>
            <a:r>
              <a:rPr lang="en-US" sz="2000" dirty="0"/>
              <a:t>Think of this individually at first</a:t>
            </a:r>
            <a:r>
              <a:rPr lang="en-US" sz="2000" dirty="0" smtClean="0"/>
              <a:t>:</a:t>
            </a:r>
          </a:p>
          <a:p>
            <a:pPr eaLnBrk="1" hangingPunct="1">
              <a:lnSpc>
                <a:spcPct val="80000"/>
              </a:lnSpc>
              <a:tabLst>
                <a:tab pos="1941513" algn="l"/>
              </a:tabLst>
            </a:pPr>
            <a:r>
              <a:rPr lang="en-US" sz="2000" dirty="0" smtClean="0"/>
              <a:t>What three things would you recommend to your friends and colleagues as the most effective tools to learn better? Define better in whatever terms you wish</a:t>
            </a:r>
          </a:p>
          <a:p>
            <a:pPr eaLnBrk="1" hangingPunct="1">
              <a:lnSpc>
                <a:spcPct val="80000"/>
              </a:lnSpc>
              <a:tabLst>
                <a:tab pos="1941513" algn="l"/>
              </a:tabLst>
            </a:pPr>
            <a:r>
              <a:rPr lang="en-US" sz="2000" dirty="0" smtClean="0"/>
              <a:t>Get together in groups of five and discuss your suggestions and come up with a group consensus about three best </a:t>
            </a:r>
          </a:p>
          <a:p>
            <a:pPr eaLnBrk="1" hangingPunct="1">
              <a:lnSpc>
                <a:spcPct val="80000"/>
              </a:lnSpc>
              <a:tabLst>
                <a:tab pos="1941513" algn="l"/>
              </a:tabLst>
            </a:pPr>
            <a:r>
              <a:rPr lang="en-US" sz="2000" dirty="0" smtClean="0"/>
              <a:t>If you have a laptop, display them on screen </a:t>
            </a:r>
          </a:p>
          <a:p>
            <a:pPr eaLnBrk="1" hangingPunct="1">
              <a:lnSpc>
                <a:spcPct val="80000"/>
              </a:lnSpc>
              <a:tabLst>
                <a:tab pos="1941513" algn="l"/>
              </a:tabLst>
            </a:pPr>
            <a:r>
              <a:rPr lang="en-US" sz="2000" dirty="0" smtClean="0"/>
              <a:t>If there is time we’ll go over all groups; if not I’ll select one or two randomly. </a:t>
            </a:r>
            <a:endParaRPr lang="en-US" sz="2000" dirty="0"/>
          </a:p>
          <a:p>
            <a:pPr marL="344488" indent="-344488" eaLnBrk="1" hangingPunct="1">
              <a:lnSpc>
                <a:spcPct val="80000"/>
              </a:lnSpc>
              <a:buFont typeface="Wingdings" pitchFamily="2" charset="2"/>
              <a:buNone/>
              <a:tabLst>
                <a:tab pos="1941513" algn="l"/>
              </a:tabLst>
            </a:pPr>
            <a:endParaRPr lang="en-US" sz="1600" b="1" i="1" dirty="0" smtClean="0"/>
          </a:p>
        </p:txBody>
      </p:sp>
    </p:spTree>
    <p:extLst>
      <p:ext uri="{BB962C8B-B14F-4D97-AF65-F5344CB8AC3E}">
        <p14:creationId xmlns:p14="http://schemas.microsoft.com/office/powerpoint/2010/main" val="26855160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13</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What works?</a:t>
            </a:r>
          </a:p>
          <a:p>
            <a:pPr eaLnBrk="1" hangingPunct="1">
              <a:lnSpc>
                <a:spcPct val="80000"/>
              </a:lnSpc>
              <a:tabLst>
                <a:tab pos="1941513" algn="l"/>
              </a:tabLst>
            </a:pPr>
            <a:r>
              <a:rPr lang="en-US" sz="2000" dirty="0" smtClean="0"/>
              <a:t>Suggested reading: </a:t>
            </a:r>
            <a:r>
              <a:rPr lang="en-US" sz="2000" dirty="0" err="1" smtClean="0"/>
              <a:t>ch</a:t>
            </a:r>
            <a:r>
              <a:rPr lang="en-US" sz="2000" dirty="0" smtClean="0"/>
              <a:t> 4 Succeeding in the Classroom, Oakes &amp; Leone</a:t>
            </a:r>
          </a:p>
          <a:p>
            <a:pPr eaLnBrk="1" hangingPunct="1">
              <a:lnSpc>
                <a:spcPct val="80000"/>
              </a:lnSpc>
              <a:tabLst>
                <a:tab pos="1941513" algn="l"/>
              </a:tabLst>
            </a:pPr>
            <a:r>
              <a:rPr lang="en-US" sz="2000" dirty="0" smtClean="0"/>
              <a:t>Some key concepts and suggestions</a:t>
            </a:r>
          </a:p>
          <a:p>
            <a:pPr eaLnBrk="1" hangingPunct="1">
              <a:lnSpc>
                <a:spcPct val="80000"/>
              </a:lnSpc>
              <a:tabLst>
                <a:tab pos="1941513" algn="l"/>
              </a:tabLst>
            </a:pPr>
            <a:endParaRPr lang="en-US" sz="2000" dirty="0"/>
          </a:p>
          <a:p>
            <a:pPr eaLnBrk="1" hangingPunct="1">
              <a:lnSpc>
                <a:spcPct val="80000"/>
              </a:lnSpc>
              <a:tabLst>
                <a:tab pos="1941513" algn="l"/>
              </a:tabLst>
            </a:pPr>
            <a:r>
              <a:rPr lang="en-US" sz="2000" u="sng" dirty="0" smtClean="0"/>
              <a:t>Positive attitude </a:t>
            </a:r>
            <a:r>
              <a:rPr lang="en-US" sz="2000" dirty="0" smtClean="0"/>
              <a:t>– expecting to fail usually results in exactly that … </a:t>
            </a:r>
          </a:p>
          <a:p>
            <a:pPr eaLnBrk="1" hangingPunct="1">
              <a:lnSpc>
                <a:spcPct val="80000"/>
              </a:lnSpc>
              <a:tabLst>
                <a:tab pos="1941513" algn="l"/>
              </a:tabLst>
            </a:pPr>
            <a:r>
              <a:rPr lang="en-US" sz="2000" dirty="0" smtClean="0"/>
              <a:t>Define your </a:t>
            </a:r>
            <a:r>
              <a:rPr lang="en-US" sz="2000" u="sng" dirty="0" smtClean="0"/>
              <a:t>goals</a:t>
            </a:r>
          </a:p>
          <a:p>
            <a:pPr lvl="1" eaLnBrk="1" hangingPunct="1">
              <a:lnSpc>
                <a:spcPct val="80000"/>
              </a:lnSpc>
              <a:tabLst>
                <a:tab pos="1941513" algn="l"/>
              </a:tabLst>
            </a:pPr>
            <a:r>
              <a:rPr lang="en-US" sz="1600" dirty="0" smtClean="0"/>
              <a:t>Best to write them down</a:t>
            </a:r>
          </a:p>
          <a:p>
            <a:pPr lvl="1" eaLnBrk="1" hangingPunct="1">
              <a:lnSpc>
                <a:spcPct val="80000"/>
              </a:lnSpc>
              <a:tabLst>
                <a:tab pos="1941513" algn="l"/>
              </a:tabLst>
            </a:pPr>
            <a:r>
              <a:rPr lang="en-US" sz="1600" dirty="0" smtClean="0"/>
              <a:t>Set “reasonable” and “stretch” goals (allowing for growth …)</a:t>
            </a:r>
          </a:p>
          <a:p>
            <a:pPr lvl="1" eaLnBrk="1" hangingPunct="1">
              <a:lnSpc>
                <a:spcPct val="80000"/>
              </a:lnSpc>
              <a:tabLst>
                <a:tab pos="1941513" algn="l"/>
              </a:tabLst>
            </a:pPr>
            <a:r>
              <a:rPr lang="en-US" sz="1600" dirty="0" smtClean="0"/>
              <a:t>Time affects goals – define short-term and long-term goals</a:t>
            </a:r>
          </a:p>
          <a:p>
            <a:pPr lvl="1" eaLnBrk="1" hangingPunct="1">
              <a:lnSpc>
                <a:spcPct val="80000"/>
              </a:lnSpc>
              <a:tabLst>
                <a:tab pos="1941513" algn="l"/>
              </a:tabLst>
            </a:pPr>
            <a:r>
              <a:rPr lang="en-US" sz="1600" dirty="0" smtClean="0"/>
              <a:t>Weekly? Month? Quarter? Year? – you decide</a:t>
            </a:r>
          </a:p>
          <a:p>
            <a:pPr lvl="1" eaLnBrk="1" hangingPunct="1">
              <a:lnSpc>
                <a:spcPct val="80000"/>
              </a:lnSpc>
              <a:tabLst>
                <a:tab pos="1941513" algn="l"/>
              </a:tabLst>
            </a:pPr>
            <a:r>
              <a:rPr lang="en-US" sz="1600" dirty="0" smtClean="0"/>
              <a:t>But plan ahead and for longer term</a:t>
            </a:r>
          </a:p>
          <a:p>
            <a:pPr lvl="1" eaLnBrk="1" hangingPunct="1">
              <a:lnSpc>
                <a:spcPct val="80000"/>
              </a:lnSpc>
              <a:tabLst>
                <a:tab pos="1941513" algn="l"/>
              </a:tabLst>
            </a:pPr>
            <a:r>
              <a:rPr lang="en-US" sz="1600" dirty="0" smtClean="0"/>
              <a:t>Good grades could be one goal but don’t stop there – education is about learning not just getting good grades</a:t>
            </a:r>
          </a:p>
          <a:p>
            <a:pPr eaLnBrk="1" hangingPunct="1">
              <a:lnSpc>
                <a:spcPct val="80000"/>
              </a:lnSpc>
              <a:tabLst>
                <a:tab pos="1941513" algn="l"/>
              </a:tabLst>
            </a:pPr>
            <a:r>
              <a:rPr lang="en-US" sz="2000" dirty="0" smtClean="0"/>
              <a:t>Manage your </a:t>
            </a:r>
            <a:r>
              <a:rPr lang="en-US" sz="2000" u="sng" dirty="0" smtClean="0"/>
              <a:t>time</a:t>
            </a:r>
          </a:p>
          <a:p>
            <a:pPr lvl="1" eaLnBrk="1" hangingPunct="1">
              <a:lnSpc>
                <a:spcPct val="80000"/>
              </a:lnSpc>
              <a:tabLst>
                <a:tab pos="1941513" algn="l"/>
              </a:tabLst>
            </a:pPr>
            <a:r>
              <a:rPr lang="en-US" sz="1600" dirty="0" smtClean="0"/>
              <a:t>2 hours outside of class for each hour in class; for a full-time student the multiplier should not exceed 3x. </a:t>
            </a:r>
          </a:p>
          <a:p>
            <a:pPr lvl="1" eaLnBrk="1" hangingPunct="1">
              <a:lnSpc>
                <a:spcPct val="80000"/>
              </a:lnSpc>
              <a:tabLst>
                <a:tab pos="1941513" algn="l"/>
              </a:tabLst>
            </a:pPr>
            <a:r>
              <a:rPr lang="en-US" sz="1600" dirty="0" smtClean="0"/>
              <a:t>In general, attending class correlates with success </a:t>
            </a:r>
          </a:p>
          <a:p>
            <a:pPr lvl="1" eaLnBrk="1" hangingPunct="1">
              <a:lnSpc>
                <a:spcPct val="80000"/>
              </a:lnSpc>
              <a:tabLst>
                <a:tab pos="1941513" algn="l"/>
              </a:tabLst>
            </a:pPr>
            <a:r>
              <a:rPr lang="en-US" sz="1600" dirty="0" smtClean="0"/>
              <a:t>Once in class – participate, pay attention and take notes</a:t>
            </a:r>
          </a:p>
          <a:p>
            <a:pPr lvl="1" eaLnBrk="1" hangingPunct="1">
              <a:lnSpc>
                <a:spcPct val="80000"/>
              </a:lnSpc>
              <a:tabLst>
                <a:tab pos="1941513" algn="l"/>
              </a:tabLst>
            </a:pPr>
            <a:r>
              <a:rPr lang="en-US" sz="1600" dirty="0" smtClean="0"/>
              <a:t>Whenever possible, prepare for class (readings, problems, </a:t>
            </a:r>
            <a:r>
              <a:rPr lang="en-US" sz="1600" dirty="0" err="1" smtClean="0"/>
              <a:t>etc</a:t>
            </a:r>
            <a:r>
              <a:rPr lang="en-US" sz="1600" dirty="0" smtClean="0"/>
              <a:t>)</a:t>
            </a:r>
          </a:p>
          <a:p>
            <a:pPr lvl="1" eaLnBrk="1" hangingPunct="1">
              <a:lnSpc>
                <a:spcPct val="80000"/>
              </a:lnSpc>
              <a:tabLst>
                <a:tab pos="1941513" algn="l"/>
              </a:tabLst>
            </a:pPr>
            <a:r>
              <a:rPr lang="en-US" sz="1600" b="1" dirty="0" smtClean="0"/>
              <a:t>Do NOT fall behind </a:t>
            </a:r>
          </a:p>
          <a:p>
            <a:pPr marL="344488" indent="-344488" eaLnBrk="1" hangingPunct="1">
              <a:lnSpc>
                <a:spcPct val="80000"/>
              </a:lnSpc>
              <a:buFont typeface="Wingdings" pitchFamily="2" charset="2"/>
              <a:buNone/>
              <a:tabLst>
                <a:tab pos="1941513" algn="l"/>
              </a:tabLst>
            </a:pPr>
            <a:endParaRPr lang="en-US" sz="1600" b="1" i="1" dirty="0" smtClean="0"/>
          </a:p>
        </p:txBody>
      </p:sp>
    </p:spTree>
    <p:extLst>
      <p:ext uri="{BB962C8B-B14F-4D97-AF65-F5344CB8AC3E}">
        <p14:creationId xmlns:p14="http://schemas.microsoft.com/office/powerpoint/2010/main" val="24284098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14</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What works?</a:t>
            </a:r>
          </a:p>
          <a:p>
            <a:pPr eaLnBrk="1" hangingPunct="1">
              <a:lnSpc>
                <a:spcPct val="80000"/>
              </a:lnSpc>
              <a:tabLst>
                <a:tab pos="1941513" algn="l"/>
              </a:tabLst>
            </a:pPr>
            <a:r>
              <a:rPr lang="en-US" sz="2000" dirty="0" smtClean="0"/>
              <a:t>Suggested reading: </a:t>
            </a:r>
            <a:r>
              <a:rPr lang="en-US" sz="2000" dirty="0" err="1" smtClean="0"/>
              <a:t>ch</a:t>
            </a:r>
            <a:r>
              <a:rPr lang="en-US" sz="2000" dirty="0" smtClean="0"/>
              <a:t> 4 Succeeding in the Classroom, Oakes &amp; Leone</a:t>
            </a:r>
          </a:p>
          <a:p>
            <a:pPr eaLnBrk="1" hangingPunct="1">
              <a:lnSpc>
                <a:spcPct val="80000"/>
              </a:lnSpc>
              <a:tabLst>
                <a:tab pos="1941513" algn="l"/>
              </a:tabLst>
            </a:pPr>
            <a:r>
              <a:rPr lang="en-US" sz="2000" dirty="0" smtClean="0"/>
              <a:t>Some key concepts and suggestions</a:t>
            </a:r>
          </a:p>
          <a:p>
            <a:pPr eaLnBrk="1" hangingPunct="1">
              <a:lnSpc>
                <a:spcPct val="80000"/>
              </a:lnSpc>
              <a:tabLst>
                <a:tab pos="1941513" algn="l"/>
              </a:tabLst>
            </a:pPr>
            <a:endParaRPr lang="en-US" sz="2000" dirty="0"/>
          </a:p>
          <a:p>
            <a:pPr eaLnBrk="1" hangingPunct="1">
              <a:lnSpc>
                <a:spcPct val="80000"/>
              </a:lnSpc>
              <a:tabLst>
                <a:tab pos="1941513" algn="l"/>
              </a:tabLst>
            </a:pPr>
            <a:r>
              <a:rPr lang="en-US" sz="2000" dirty="0" smtClean="0"/>
              <a:t>More on time:</a:t>
            </a:r>
          </a:p>
          <a:p>
            <a:pPr lvl="1" eaLnBrk="1" hangingPunct="1">
              <a:lnSpc>
                <a:spcPct val="80000"/>
              </a:lnSpc>
              <a:tabLst>
                <a:tab pos="1941513" algn="l"/>
              </a:tabLst>
            </a:pPr>
            <a:r>
              <a:rPr lang="en-US" sz="1600" dirty="0" smtClean="0"/>
              <a:t>Do assigned problems but do not stop there. Practice solving as many problems as you can fit in your allotted time</a:t>
            </a:r>
          </a:p>
          <a:p>
            <a:pPr lvl="1" eaLnBrk="1" hangingPunct="1">
              <a:lnSpc>
                <a:spcPct val="80000"/>
              </a:lnSpc>
              <a:tabLst>
                <a:tab pos="1941513" algn="l"/>
              </a:tabLst>
            </a:pPr>
            <a:r>
              <a:rPr lang="en-US" sz="1600" dirty="0" smtClean="0"/>
              <a:t>Do not use solution manuals, but</a:t>
            </a:r>
          </a:p>
          <a:p>
            <a:pPr lvl="1" eaLnBrk="1" hangingPunct="1">
              <a:lnSpc>
                <a:spcPct val="80000"/>
              </a:lnSpc>
              <a:tabLst>
                <a:tab pos="1941513" algn="l"/>
              </a:tabLst>
            </a:pPr>
            <a:r>
              <a:rPr lang="en-US" sz="1600" dirty="0" smtClean="0"/>
              <a:t>Do consult with other students (careful – it should not become copying from others; that is cheating)</a:t>
            </a:r>
          </a:p>
          <a:p>
            <a:pPr lvl="1" eaLnBrk="1" hangingPunct="1">
              <a:lnSpc>
                <a:spcPct val="80000"/>
              </a:lnSpc>
              <a:tabLst>
                <a:tab pos="1941513" algn="l"/>
              </a:tabLst>
            </a:pPr>
            <a:r>
              <a:rPr lang="en-US" sz="1600" dirty="0" smtClean="0"/>
              <a:t>Manage your time – many good resources given in </a:t>
            </a:r>
            <a:r>
              <a:rPr lang="en-US" sz="1600" dirty="0" err="1" smtClean="0"/>
              <a:t>Ch</a:t>
            </a:r>
            <a:r>
              <a:rPr lang="en-US" sz="1600" dirty="0" smtClean="0"/>
              <a:t> 4. </a:t>
            </a:r>
          </a:p>
          <a:p>
            <a:pPr eaLnBrk="1" hangingPunct="1">
              <a:lnSpc>
                <a:spcPct val="80000"/>
              </a:lnSpc>
              <a:tabLst>
                <a:tab pos="1941513" algn="l"/>
              </a:tabLst>
            </a:pPr>
            <a:r>
              <a:rPr lang="en-US" sz="2000" dirty="0" smtClean="0"/>
              <a:t>Set up </a:t>
            </a:r>
            <a:r>
              <a:rPr lang="en-US" sz="2000" u="sng" dirty="0" smtClean="0"/>
              <a:t>study group(s) </a:t>
            </a:r>
          </a:p>
          <a:p>
            <a:pPr lvl="1" eaLnBrk="1" hangingPunct="1">
              <a:lnSpc>
                <a:spcPct val="80000"/>
              </a:lnSpc>
              <a:tabLst>
                <a:tab pos="1941513" algn="l"/>
              </a:tabLst>
            </a:pPr>
            <a:r>
              <a:rPr lang="en-US" sz="1600" dirty="0" smtClean="0"/>
              <a:t>Prepare individually before getting together</a:t>
            </a:r>
          </a:p>
          <a:p>
            <a:pPr lvl="1" eaLnBrk="1" hangingPunct="1">
              <a:lnSpc>
                <a:spcPct val="80000"/>
              </a:lnSpc>
              <a:tabLst>
                <a:tab pos="1941513" algn="l"/>
              </a:tabLst>
            </a:pPr>
            <a:r>
              <a:rPr lang="en-US" sz="1600" dirty="0" smtClean="0"/>
              <a:t>Set expectation on level of preparation</a:t>
            </a:r>
          </a:p>
          <a:p>
            <a:pPr lvl="1" eaLnBrk="1" hangingPunct="1">
              <a:lnSpc>
                <a:spcPct val="80000"/>
              </a:lnSpc>
              <a:tabLst>
                <a:tab pos="1941513" algn="l"/>
              </a:tabLst>
            </a:pPr>
            <a:r>
              <a:rPr lang="en-US" sz="1600" dirty="0" smtClean="0"/>
              <a:t>Set expectations on what will be done during study group meeting</a:t>
            </a:r>
          </a:p>
          <a:p>
            <a:pPr lvl="1" eaLnBrk="1" hangingPunct="1">
              <a:lnSpc>
                <a:spcPct val="80000"/>
              </a:lnSpc>
              <a:tabLst>
                <a:tab pos="1941513" algn="l"/>
              </a:tabLst>
            </a:pPr>
            <a:r>
              <a:rPr lang="en-US" sz="1600" dirty="0" smtClean="0"/>
              <a:t>Find a good place (FAB, EB, Library, …)</a:t>
            </a:r>
          </a:p>
          <a:p>
            <a:pPr lvl="1" eaLnBrk="1" hangingPunct="1">
              <a:lnSpc>
                <a:spcPct val="80000"/>
              </a:lnSpc>
              <a:tabLst>
                <a:tab pos="1941513" algn="l"/>
              </a:tabLst>
            </a:pPr>
            <a:r>
              <a:rPr lang="en-US" sz="1600" dirty="0" smtClean="0"/>
              <a:t>Hold each other accountable</a:t>
            </a:r>
          </a:p>
          <a:p>
            <a:pPr lvl="1" eaLnBrk="1" hangingPunct="1">
              <a:lnSpc>
                <a:spcPct val="80000"/>
              </a:lnSpc>
              <a:tabLst>
                <a:tab pos="1941513" algn="l"/>
              </a:tabLst>
            </a:pPr>
            <a:r>
              <a:rPr lang="en-US" sz="1600" dirty="0" smtClean="0"/>
              <a:t>Remove slackers </a:t>
            </a:r>
          </a:p>
          <a:p>
            <a:pPr eaLnBrk="1" hangingPunct="1">
              <a:lnSpc>
                <a:spcPct val="80000"/>
              </a:lnSpc>
              <a:tabLst>
                <a:tab pos="1941513" algn="l"/>
              </a:tabLst>
            </a:pPr>
            <a:r>
              <a:rPr lang="en-US" sz="2000" dirty="0"/>
              <a:t>Engage your professors and </a:t>
            </a:r>
            <a:r>
              <a:rPr lang="en-US" sz="2000" dirty="0" smtClean="0"/>
              <a:t>TA-s</a:t>
            </a:r>
          </a:p>
          <a:p>
            <a:pPr lvl="1" eaLnBrk="1" hangingPunct="1">
              <a:lnSpc>
                <a:spcPct val="80000"/>
              </a:lnSpc>
              <a:tabLst>
                <a:tab pos="1941513" algn="l"/>
              </a:tabLst>
            </a:pPr>
            <a:r>
              <a:rPr lang="en-US" sz="1600" dirty="0" smtClean="0"/>
              <a:t>Seems obvious but few students do it </a:t>
            </a:r>
            <a:endParaRPr lang="en-US" sz="1600" dirty="0"/>
          </a:p>
          <a:p>
            <a:pPr marL="344488" indent="-344488" eaLnBrk="1" hangingPunct="1">
              <a:lnSpc>
                <a:spcPct val="80000"/>
              </a:lnSpc>
              <a:buFont typeface="Wingdings" pitchFamily="2" charset="2"/>
              <a:buNone/>
              <a:tabLst>
                <a:tab pos="1941513" algn="l"/>
              </a:tabLst>
            </a:pPr>
            <a:endParaRPr lang="en-US" sz="1600" b="1" i="1" dirty="0" smtClean="0"/>
          </a:p>
        </p:txBody>
      </p:sp>
    </p:spTree>
    <p:extLst>
      <p:ext uri="{BB962C8B-B14F-4D97-AF65-F5344CB8AC3E}">
        <p14:creationId xmlns:p14="http://schemas.microsoft.com/office/powerpoint/2010/main" val="33532004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15</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What works?</a:t>
            </a:r>
          </a:p>
          <a:p>
            <a:pPr eaLnBrk="1" hangingPunct="1">
              <a:lnSpc>
                <a:spcPct val="80000"/>
              </a:lnSpc>
              <a:tabLst>
                <a:tab pos="1941513" algn="l"/>
              </a:tabLst>
            </a:pPr>
            <a:r>
              <a:rPr lang="en-US" sz="2000" dirty="0" smtClean="0"/>
              <a:t>Suggested reading: </a:t>
            </a:r>
            <a:r>
              <a:rPr lang="en-US" sz="2000" dirty="0" err="1" smtClean="0"/>
              <a:t>ch</a:t>
            </a:r>
            <a:r>
              <a:rPr lang="en-US" sz="2000" dirty="0" smtClean="0"/>
              <a:t> 4 Succeeding in the Classroom, Oakes &amp; Leone</a:t>
            </a:r>
          </a:p>
          <a:p>
            <a:pPr eaLnBrk="1" hangingPunct="1">
              <a:lnSpc>
                <a:spcPct val="80000"/>
              </a:lnSpc>
              <a:tabLst>
                <a:tab pos="1941513" algn="l"/>
              </a:tabLst>
            </a:pPr>
            <a:r>
              <a:rPr lang="en-US" sz="2000" dirty="0" smtClean="0"/>
              <a:t>Some key concepts and suggestions</a:t>
            </a:r>
          </a:p>
          <a:p>
            <a:pPr eaLnBrk="1" hangingPunct="1">
              <a:lnSpc>
                <a:spcPct val="80000"/>
              </a:lnSpc>
              <a:tabLst>
                <a:tab pos="1941513" algn="l"/>
              </a:tabLst>
            </a:pPr>
            <a:endParaRPr lang="en-US" sz="2000" dirty="0"/>
          </a:p>
          <a:p>
            <a:pPr eaLnBrk="1" hangingPunct="1">
              <a:lnSpc>
                <a:spcPct val="80000"/>
              </a:lnSpc>
              <a:tabLst>
                <a:tab pos="1941513" algn="l"/>
              </a:tabLst>
            </a:pPr>
            <a:r>
              <a:rPr lang="en-US" sz="2000" dirty="0" smtClean="0"/>
              <a:t>Accountability</a:t>
            </a:r>
          </a:p>
          <a:p>
            <a:pPr lvl="1" eaLnBrk="1" hangingPunct="1">
              <a:lnSpc>
                <a:spcPct val="80000"/>
              </a:lnSpc>
              <a:tabLst>
                <a:tab pos="1941513" algn="l"/>
              </a:tabLst>
            </a:pPr>
            <a:r>
              <a:rPr lang="en-US" sz="1600" dirty="0" smtClean="0"/>
              <a:t>Make yourself accountable to someone and check with them regularly</a:t>
            </a:r>
          </a:p>
          <a:p>
            <a:pPr marL="342900" lvl="1" indent="-342900" eaLnBrk="1" hangingPunct="1">
              <a:lnSpc>
                <a:spcPct val="80000"/>
              </a:lnSpc>
              <a:buClr>
                <a:schemeClr val="bg2"/>
              </a:buClr>
              <a:buSzPct val="75000"/>
              <a:buFont typeface="Wingdings" pitchFamily="2" charset="2"/>
              <a:buChar char="n"/>
              <a:tabLst>
                <a:tab pos="1941513" algn="l"/>
              </a:tabLst>
            </a:pPr>
            <a:r>
              <a:rPr lang="en-US" sz="2000" dirty="0">
                <a:ea typeface="+mn-ea"/>
                <a:cs typeface="+mn-cs"/>
              </a:rPr>
              <a:t>Do not get discouraged by </a:t>
            </a:r>
            <a:r>
              <a:rPr lang="en-US" sz="2000" dirty="0" smtClean="0">
                <a:ea typeface="+mn-ea"/>
                <a:cs typeface="+mn-cs"/>
              </a:rPr>
              <a:t>failures and setbacks </a:t>
            </a:r>
          </a:p>
          <a:p>
            <a:pPr lvl="1" eaLnBrk="1" hangingPunct="1">
              <a:lnSpc>
                <a:spcPct val="80000"/>
              </a:lnSpc>
              <a:tabLst>
                <a:tab pos="1941513" algn="l"/>
              </a:tabLst>
            </a:pPr>
            <a:r>
              <a:rPr lang="en-US" sz="1600" dirty="0"/>
              <a:t>Remember: these are opportunities for growth (see </a:t>
            </a:r>
            <a:r>
              <a:rPr lang="en-US" sz="1600" dirty="0" err="1"/>
              <a:t>SciAm</a:t>
            </a:r>
            <a:r>
              <a:rPr lang="en-US" sz="1600" dirty="0"/>
              <a:t> article and </a:t>
            </a:r>
            <a:r>
              <a:rPr lang="en-US" sz="1600" dirty="0" err="1"/>
              <a:t>Dweck’s</a:t>
            </a:r>
            <a:r>
              <a:rPr lang="en-US" sz="1600" dirty="0"/>
              <a:t> video</a:t>
            </a:r>
            <a:r>
              <a:rPr lang="en-US" sz="1600" dirty="0" smtClean="0"/>
              <a:t>)</a:t>
            </a:r>
          </a:p>
          <a:p>
            <a:pPr lvl="1" eaLnBrk="1" hangingPunct="1">
              <a:lnSpc>
                <a:spcPct val="80000"/>
              </a:lnSpc>
              <a:tabLst>
                <a:tab pos="1941513" algn="l"/>
              </a:tabLst>
            </a:pPr>
            <a:r>
              <a:rPr lang="en-US" sz="1600" dirty="0" err="1" smtClean="0"/>
              <a:t>SciAm</a:t>
            </a:r>
            <a:r>
              <a:rPr lang="en-US" sz="1600" dirty="0" smtClean="0"/>
              <a:t> – </a:t>
            </a:r>
            <a:r>
              <a:rPr lang="en-US" sz="1600" dirty="0" smtClean="0"/>
              <a:t>see on class webpage</a:t>
            </a:r>
            <a:endParaRPr lang="en-US" sz="1600" dirty="0" smtClean="0"/>
          </a:p>
          <a:p>
            <a:pPr lvl="1" eaLnBrk="1" hangingPunct="1">
              <a:lnSpc>
                <a:spcPct val="80000"/>
              </a:lnSpc>
              <a:tabLst>
                <a:tab pos="1941513" algn="l"/>
              </a:tabLst>
            </a:pPr>
            <a:r>
              <a:rPr lang="en-US" sz="1600" dirty="0" err="1" smtClean="0"/>
              <a:t>Dweck’s</a:t>
            </a:r>
            <a:r>
              <a:rPr lang="en-US" sz="1600" dirty="0"/>
              <a:t> video: </a:t>
            </a:r>
            <a:r>
              <a:rPr lang="en-US" sz="1600" u="sng" dirty="0">
                <a:hlinkClick r:id="rId3"/>
              </a:rPr>
              <a:t>https://</a:t>
            </a:r>
            <a:r>
              <a:rPr lang="en-US" sz="1600" u="sng" dirty="0" smtClean="0">
                <a:hlinkClick r:id="rId3"/>
              </a:rPr>
              <a:t>www.youtube.com/watch?v=J-swZaKN2Ic</a:t>
            </a:r>
            <a:r>
              <a:rPr lang="en-US" sz="1600" u="sng" dirty="0" smtClean="0"/>
              <a:t> </a:t>
            </a:r>
            <a:endParaRPr lang="en-US" sz="1600" dirty="0"/>
          </a:p>
          <a:p>
            <a:pPr marL="0" indent="0" eaLnBrk="1" hangingPunct="1">
              <a:lnSpc>
                <a:spcPct val="80000"/>
              </a:lnSpc>
              <a:buNone/>
              <a:tabLst>
                <a:tab pos="1941513" algn="l"/>
              </a:tabLst>
            </a:pPr>
            <a:endParaRPr lang="en-US" sz="1600" b="1" i="1" dirty="0" smtClean="0"/>
          </a:p>
        </p:txBody>
      </p:sp>
    </p:spTree>
    <p:extLst>
      <p:ext uri="{BB962C8B-B14F-4D97-AF65-F5344CB8AC3E}">
        <p14:creationId xmlns:p14="http://schemas.microsoft.com/office/powerpoint/2010/main" val="18303459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16</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Font typeface="Wingdings" pitchFamily="2" charset="2"/>
              <a:buNone/>
              <a:tabLst>
                <a:tab pos="1941513" algn="l"/>
              </a:tabLst>
            </a:pPr>
            <a:r>
              <a:rPr lang="en-US" sz="3000" b="1" i="1" dirty="0" smtClean="0"/>
              <a:t>Projects</a:t>
            </a:r>
          </a:p>
          <a:p>
            <a:pPr eaLnBrk="1" hangingPunct="1">
              <a:lnSpc>
                <a:spcPct val="80000"/>
              </a:lnSpc>
              <a:tabLst>
                <a:tab pos="1941513" algn="l"/>
              </a:tabLst>
            </a:pPr>
            <a:r>
              <a:rPr lang="en-US" sz="2000" dirty="0" smtClean="0"/>
              <a:t>Individual project </a:t>
            </a:r>
            <a:r>
              <a:rPr lang="en-US" sz="2000" dirty="0" smtClean="0"/>
              <a:t>+ group </a:t>
            </a:r>
            <a:r>
              <a:rPr lang="en-US" sz="2000" dirty="0" smtClean="0"/>
              <a:t>project (Rube Goldberg)</a:t>
            </a:r>
          </a:p>
          <a:p>
            <a:pPr eaLnBrk="1" hangingPunct="1">
              <a:lnSpc>
                <a:spcPct val="80000"/>
              </a:lnSpc>
              <a:tabLst>
                <a:tab pos="1941513" algn="l"/>
              </a:tabLst>
            </a:pPr>
            <a:r>
              <a:rPr lang="en-US" sz="2000" dirty="0" smtClean="0"/>
              <a:t>Some key concepts and suggestions</a:t>
            </a:r>
          </a:p>
          <a:p>
            <a:pPr eaLnBrk="1" hangingPunct="1">
              <a:lnSpc>
                <a:spcPct val="80000"/>
              </a:lnSpc>
              <a:tabLst>
                <a:tab pos="1941513" algn="l"/>
              </a:tabLst>
            </a:pPr>
            <a:endParaRPr lang="en-US" sz="2000" dirty="0" smtClean="0"/>
          </a:p>
          <a:p>
            <a:pPr marL="344488" indent="-344488" eaLnBrk="1" hangingPunct="1">
              <a:lnSpc>
                <a:spcPct val="90000"/>
              </a:lnSpc>
              <a:buNone/>
              <a:tabLst>
                <a:tab pos="1941513" algn="l"/>
              </a:tabLst>
            </a:pPr>
            <a:r>
              <a:rPr lang="en-US" sz="3000" b="1" i="1" dirty="0"/>
              <a:t>Individual </a:t>
            </a:r>
            <a:r>
              <a:rPr lang="en-US" sz="3000" b="1" i="1" dirty="0" smtClean="0"/>
              <a:t>project </a:t>
            </a:r>
            <a:r>
              <a:rPr lang="en-US" sz="2400" b="1" i="1" dirty="0" smtClean="0"/>
              <a:t>(full description on </a:t>
            </a:r>
            <a:r>
              <a:rPr lang="en-US" sz="2400" b="1" i="1" dirty="0" smtClean="0"/>
              <a:t>webpage)</a:t>
            </a:r>
            <a:endParaRPr lang="en-US" sz="2400" b="1" i="1" dirty="0" smtClean="0"/>
          </a:p>
          <a:p>
            <a:pPr marL="344488" indent="-344488" eaLnBrk="1" hangingPunct="1">
              <a:lnSpc>
                <a:spcPct val="90000"/>
              </a:lnSpc>
              <a:buNone/>
              <a:tabLst>
                <a:tab pos="1941513" algn="l"/>
              </a:tabLst>
            </a:pPr>
            <a:r>
              <a:rPr lang="en-US" sz="2400" dirty="0"/>
              <a:t>Research an area (field) of electrical and computer engineering that you find interesting and prepare a 3-4 page report about it. Three pages of text, not including references, translates into roughly 1,500 words in a single-spaced, 12 </a:t>
            </a:r>
            <a:r>
              <a:rPr lang="en-US" sz="2400" dirty="0" err="1"/>
              <a:t>pt</a:t>
            </a:r>
            <a:r>
              <a:rPr lang="en-US" sz="2400" dirty="0"/>
              <a:t> Times New Roman font. Use this number of words as a guide but please </a:t>
            </a:r>
            <a:r>
              <a:rPr lang="en-US" sz="2400" b="1" dirty="0"/>
              <a:t>do not exceed 4 pages overall</a:t>
            </a:r>
            <a:r>
              <a:rPr lang="en-US" sz="2400" dirty="0"/>
              <a:t>. </a:t>
            </a:r>
            <a:endParaRPr lang="en-US" sz="2400" dirty="0" smtClean="0"/>
          </a:p>
          <a:p>
            <a:pPr marL="344488" indent="-344488" eaLnBrk="1" hangingPunct="1">
              <a:lnSpc>
                <a:spcPct val="90000"/>
              </a:lnSpc>
              <a:buNone/>
              <a:tabLst>
                <a:tab pos="1941513" algn="l"/>
              </a:tabLst>
            </a:pPr>
            <a:r>
              <a:rPr lang="en-US" sz="2400" dirty="0" smtClean="0"/>
              <a:t>Project report has specific requirements – see full description</a:t>
            </a:r>
          </a:p>
          <a:p>
            <a:pPr marL="344488" indent="-344488" eaLnBrk="1" hangingPunct="1">
              <a:lnSpc>
                <a:spcPct val="90000"/>
              </a:lnSpc>
              <a:buNone/>
              <a:tabLst>
                <a:tab pos="1941513" algn="l"/>
              </a:tabLst>
            </a:pPr>
            <a:r>
              <a:rPr lang="en-US" sz="2400" dirty="0" smtClean="0"/>
              <a:t>Main points: learn more about areas of ECE and practice writing. </a:t>
            </a:r>
          </a:p>
        </p:txBody>
      </p:sp>
    </p:spTree>
    <p:extLst>
      <p:ext uri="{BB962C8B-B14F-4D97-AF65-F5344CB8AC3E}">
        <p14:creationId xmlns:p14="http://schemas.microsoft.com/office/powerpoint/2010/main" val="61126613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B85D2ABB-C7A0-4F69-9AC2-58DB2DC115E5}" type="slidenum">
              <a:rPr lang="en-US" sz="1400"/>
              <a:pPr algn="r" eaLnBrk="1" hangingPunct="1"/>
              <a:t>17</a:t>
            </a:fld>
            <a:endParaRPr lang="en-US" sz="1400"/>
          </a:p>
        </p:txBody>
      </p:sp>
      <p:sp>
        <p:nvSpPr>
          <p:cNvPr id="9219" name="Rectangle 2"/>
          <p:cNvSpPr>
            <a:spLocks noGrp="1" noChangeArrowheads="1"/>
          </p:cNvSpPr>
          <p:nvPr>
            <p:ph type="body" idx="4294967295"/>
          </p:nvPr>
        </p:nvSpPr>
        <p:spPr>
          <a:xfrm>
            <a:off x="460375" y="457200"/>
            <a:ext cx="8226425" cy="5713412"/>
          </a:xfrm>
          <a:noFill/>
        </p:spPr>
        <p:txBody>
          <a:bodyPr/>
          <a:lstStyle/>
          <a:p>
            <a:pPr marL="344488" indent="-344488" eaLnBrk="1" hangingPunct="1">
              <a:lnSpc>
                <a:spcPct val="90000"/>
              </a:lnSpc>
              <a:buNone/>
              <a:tabLst>
                <a:tab pos="1941513" algn="l"/>
              </a:tabLst>
            </a:pPr>
            <a:r>
              <a:rPr lang="en-US" sz="3000" b="1" i="1" dirty="0" smtClean="0"/>
              <a:t>Note from PSU - </a:t>
            </a:r>
            <a:r>
              <a:rPr lang="en-US" sz="3000" b="1" i="1" dirty="0"/>
              <a:t>Safe Campus Module in D2L</a:t>
            </a:r>
          </a:p>
          <a:p>
            <a:pPr eaLnBrk="1" hangingPunct="1">
              <a:lnSpc>
                <a:spcPct val="80000"/>
              </a:lnSpc>
              <a:tabLst>
                <a:tab pos="1941513" algn="l"/>
              </a:tabLst>
            </a:pPr>
            <a:endParaRPr lang="en-US" sz="2000" dirty="0" smtClean="0"/>
          </a:p>
          <a:p>
            <a:pPr eaLnBrk="1" hangingPunct="1">
              <a:lnSpc>
                <a:spcPct val="80000"/>
              </a:lnSpc>
              <a:tabLst>
                <a:tab pos="1941513" algn="l"/>
              </a:tabLst>
            </a:pPr>
            <a:r>
              <a:rPr lang="en-US" sz="2000" dirty="0"/>
              <a:t>If you have not done so already, please complete the Safe Campus Module in D2L. The module should take approximately 30 to 40 minutes to complete and contains important information and resources. If you or someone you know has been harassed or assaulted, you can find the appropriate resources at Sexual Misconduct Prevention &amp; Response: </a:t>
            </a:r>
            <a:r>
              <a:rPr lang="en-US" sz="2000" dirty="0">
                <a:hlinkClick r:id="rId3"/>
              </a:rPr>
              <a:t>www.pdx.edu/sexual-assault</a:t>
            </a:r>
            <a:r>
              <a:rPr lang="en-US" sz="2000" dirty="0" smtClean="0">
                <a:hlinkClick r:id="rId3"/>
              </a:rPr>
              <a:t>/</a:t>
            </a:r>
            <a:r>
              <a:rPr lang="en-US" sz="2000" dirty="0" smtClean="0"/>
              <a:t> . </a:t>
            </a:r>
          </a:p>
          <a:p>
            <a:pPr eaLnBrk="1" hangingPunct="1">
              <a:lnSpc>
                <a:spcPct val="80000"/>
              </a:lnSpc>
              <a:tabLst>
                <a:tab pos="1941513" algn="l"/>
              </a:tabLst>
            </a:pPr>
            <a:r>
              <a:rPr lang="en-US" sz="2000" dirty="0" smtClean="0"/>
              <a:t>PSU's </a:t>
            </a:r>
            <a:r>
              <a:rPr lang="en-US" sz="2000" dirty="0"/>
              <a:t>Student Code of Conduct makes it clear that violence and harassment based on sex and gender are strictly prohibited and offenses are subject to the full realm of sanctions, up to and including suspension and expulsion.</a:t>
            </a:r>
          </a:p>
          <a:p>
            <a:pPr eaLnBrk="1" hangingPunct="1">
              <a:lnSpc>
                <a:spcPct val="80000"/>
              </a:lnSpc>
              <a:tabLst>
                <a:tab pos="1941513" algn="l"/>
              </a:tabLst>
            </a:pPr>
            <a:endParaRPr lang="en-US" sz="2000" dirty="0" smtClean="0"/>
          </a:p>
        </p:txBody>
      </p:sp>
    </p:spTree>
    <p:extLst>
      <p:ext uri="{BB962C8B-B14F-4D97-AF65-F5344CB8AC3E}">
        <p14:creationId xmlns:p14="http://schemas.microsoft.com/office/powerpoint/2010/main" val="33920453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xfrm>
            <a:off x="6553200" y="6245225"/>
            <a:ext cx="2133600" cy="476250"/>
          </a:xfrm>
          <a:noFill/>
        </p:spPr>
        <p:txBody>
          <a:bodyPr anchor="t"/>
          <a:lstStyle/>
          <a:p>
            <a:fld id="{248B5ED0-70F6-4193-93D3-C875F545DE63}" type="slidenum">
              <a:rPr lang="en-US" sz="1400" smtClean="0">
                <a:latin typeface="Arial" charset="0"/>
              </a:rPr>
              <a:pPr/>
              <a:t>2</a:t>
            </a:fld>
            <a:endParaRPr lang="en-US" sz="1400" smtClean="0">
              <a:latin typeface="Arial" charset="0"/>
            </a:endParaRPr>
          </a:p>
        </p:txBody>
      </p:sp>
      <p:sp>
        <p:nvSpPr>
          <p:cNvPr id="7171"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Lst>
            </a:pPr>
            <a:r>
              <a:rPr lang="en-US" sz="3000" b="1" i="1" dirty="0" smtClean="0"/>
              <a:t>Major Topics</a:t>
            </a:r>
          </a:p>
          <a:p>
            <a:pPr eaLnBrk="1" hangingPunct="1">
              <a:buFont typeface="Wingdings" pitchFamily="2" charset="2"/>
              <a:buNone/>
              <a:tabLst>
                <a:tab pos="1941513" algn="l"/>
              </a:tabLst>
            </a:pPr>
            <a:endParaRPr lang="en-US" sz="1600" dirty="0" smtClean="0"/>
          </a:p>
        </p:txBody>
      </p:sp>
      <p:pic>
        <p:nvPicPr>
          <p:cNvPr id="28679" name="Picture 7" descr="C:\Users\pkwong\AppData\Local\Microsoft\Windows\INetCache\IE\GC6ALG6R\MC900082391[1].wmf"/>
          <p:cNvPicPr>
            <a:picLocks noChangeAspect="1" noChangeArrowheads="1"/>
          </p:cNvPicPr>
          <p:nvPr/>
        </p:nvPicPr>
        <p:blipFill>
          <a:blip r:embed="rId3" cstate="print"/>
          <a:srcRect/>
          <a:stretch>
            <a:fillRect/>
          </a:stretch>
        </p:blipFill>
        <p:spPr bwMode="auto">
          <a:xfrm>
            <a:off x="5105400" y="4038600"/>
            <a:ext cx="1655064" cy="1807769"/>
          </a:xfrm>
          <a:prstGeom prst="rect">
            <a:avLst/>
          </a:prstGeom>
          <a:noFill/>
        </p:spPr>
      </p:pic>
      <p:sp>
        <p:nvSpPr>
          <p:cNvPr id="19" name="TextBox 18"/>
          <p:cNvSpPr txBox="1"/>
          <p:nvPr/>
        </p:nvSpPr>
        <p:spPr>
          <a:xfrm>
            <a:off x="1219200" y="5105400"/>
            <a:ext cx="1964626" cy="523220"/>
          </a:xfrm>
          <a:prstGeom prst="rect">
            <a:avLst/>
          </a:prstGeom>
          <a:noFill/>
        </p:spPr>
        <p:txBody>
          <a:bodyPr wrap="square" rtlCol="0">
            <a:spAutoFit/>
          </a:bodyPr>
          <a:lstStyle/>
          <a:p>
            <a:r>
              <a:rPr lang="en-US" sz="2800" i="1" dirty="0" smtClean="0">
                <a:solidFill>
                  <a:srgbClr val="0070C0"/>
                </a:solidFill>
                <a:latin typeface="+mn-lt"/>
              </a:rPr>
              <a:t>ECE projects</a:t>
            </a:r>
            <a:endParaRPr lang="en-US" sz="2800" i="1" dirty="0">
              <a:solidFill>
                <a:srgbClr val="0070C0"/>
              </a:solidFill>
              <a:latin typeface="+mn-lt"/>
            </a:endParaRPr>
          </a:p>
        </p:txBody>
      </p:sp>
      <p:sp>
        <p:nvSpPr>
          <p:cNvPr id="20" name="TextBox 19"/>
          <p:cNvSpPr txBox="1"/>
          <p:nvPr/>
        </p:nvSpPr>
        <p:spPr>
          <a:xfrm>
            <a:off x="6781800" y="4800600"/>
            <a:ext cx="1752600" cy="954107"/>
          </a:xfrm>
          <a:prstGeom prst="rect">
            <a:avLst/>
          </a:prstGeom>
          <a:noFill/>
        </p:spPr>
        <p:txBody>
          <a:bodyPr wrap="square" rtlCol="0">
            <a:spAutoFit/>
          </a:bodyPr>
          <a:lstStyle/>
          <a:p>
            <a:r>
              <a:rPr lang="en-US" sz="2800" i="1" dirty="0" smtClean="0">
                <a:solidFill>
                  <a:srgbClr val="00B050"/>
                </a:solidFill>
                <a:latin typeface="+mn-lt"/>
              </a:rPr>
              <a:t>What’s EE about?</a:t>
            </a:r>
            <a:endParaRPr lang="en-US" sz="2800" i="1" dirty="0">
              <a:solidFill>
                <a:srgbClr val="00B050"/>
              </a:solidFill>
              <a:latin typeface="+mn-lt"/>
            </a:endParaRPr>
          </a:p>
        </p:txBody>
      </p:sp>
      <p:pic>
        <p:nvPicPr>
          <p:cNvPr id="28698" name="Picture 26" descr="C:\Users\pkwong\AppData\Local\Microsoft\Windows\INetCache\IE\G759UJI0\MP900398793[1].jpg"/>
          <p:cNvPicPr>
            <a:picLocks noChangeAspect="1" noChangeArrowheads="1"/>
          </p:cNvPicPr>
          <p:nvPr/>
        </p:nvPicPr>
        <p:blipFill>
          <a:blip r:embed="rId4" cstate="print"/>
          <a:srcRect/>
          <a:stretch>
            <a:fillRect/>
          </a:stretch>
        </p:blipFill>
        <p:spPr bwMode="auto">
          <a:xfrm>
            <a:off x="3962400" y="1066800"/>
            <a:ext cx="2311400" cy="1981200"/>
          </a:xfrm>
          <a:prstGeom prst="rect">
            <a:avLst/>
          </a:prstGeom>
          <a:noFill/>
        </p:spPr>
      </p:pic>
      <p:sp>
        <p:nvSpPr>
          <p:cNvPr id="18" name="TextBox 17"/>
          <p:cNvSpPr txBox="1"/>
          <p:nvPr/>
        </p:nvSpPr>
        <p:spPr>
          <a:xfrm>
            <a:off x="2438400" y="1129605"/>
            <a:ext cx="1981200" cy="1384995"/>
          </a:xfrm>
          <a:prstGeom prst="rect">
            <a:avLst/>
          </a:prstGeom>
          <a:noFill/>
        </p:spPr>
        <p:txBody>
          <a:bodyPr wrap="square" rtlCol="0">
            <a:spAutoFit/>
          </a:bodyPr>
          <a:lstStyle/>
          <a:p>
            <a:r>
              <a:rPr lang="en-US" sz="2800" i="1" dirty="0" smtClean="0">
                <a:solidFill>
                  <a:srgbClr val="C00000"/>
                </a:solidFill>
                <a:latin typeface="+mn-lt"/>
              </a:rPr>
              <a:t>Engineering problem solving</a:t>
            </a:r>
            <a:endParaRPr lang="en-US" sz="2800" i="1" dirty="0">
              <a:solidFill>
                <a:srgbClr val="C00000"/>
              </a:solidFill>
              <a:latin typeface="+mn-lt"/>
            </a:endParaRPr>
          </a:p>
        </p:txBody>
      </p:sp>
      <p:pic>
        <p:nvPicPr>
          <p:cNvPr id="3074" name="Picture 2" descr="ed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613" y="3508375"/>
            <a:ext cx="2733675" cy="1666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67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xfrm>
            <a:off x="6553200" y="6245225"/>
            <a:ext cx="2133600" cy="476250"/>
          </a:xfrm>
          <a:noFill/>
        </p:spPr>
        <p:txBody>
          <a:bodyPr anchor="t"/>
          <a:lstStyle/>
          <a:p>
            <a:fld id="{248B5ED0-70F6-4193-93D3-C875F545DE63}" type="slidenum">
              <a:rPr lang="en-US" sz="1400" smtClean="0">
                <a:latin typeface="Arial" charset="0"/>
              </a:rPr>
              <a:pPr/>
              <a:t>3</a:t>
            </a:fld>
            <a:endParaRPr lang="en-US" sz="1400" smtClean="0">
              <a:latin typeface="Arial" charset="0"/>
            </a:endParaRPr>
          </a:p>
        </p:txBody>
      </p:sp>
      <p:sp>
        <p:nvSpPr>
          <p:cNvPr id="7171"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Lst>
            </a:pPr>
            <a:r>
              <a:rPr lang="en-US" sz="3000" b="1" i="1" dirty="0" smtClean="0"/>
              <a:t>Course Outcomes</a:t>
            </a:r>
          </a:p>
          <a:p>
            <a:pPr eaLnBrk="1" hangingPunct="1">
              <a:buFont typeface="Wingdings" pitchFamily="2" charset="2"/>
              <a:buNone/>
              <a:tabLst>
                <a:tab pos="1941513" algn="l"/>
              </a:tabLst>
            </a:pPr>
            <a:endParaRPr lang="en-US" sz="1600" u="sng" dirty="0" smtClean="0"/>
          </a:p>
          <a:p>
            <a:pPr eaLnBrk="1" hangingPunct="1">
              <a:buFont typeface="Wingdings" pitchFamily="2" charset="2"/>
              <a:buNone/>
              <a:tabLst>
                <a:tab pos="1941513" algn="l"/>
              </a:tabLst>
            </a:pPr>
            <a:r>
              <a:rPr lang="en-US" sz="2600" dirty="0" smtClean="0"/>
              <a:t>Students will have the ability to:</a:t>
            </a:r>
          </a:p>
          <a:p>
            <a:pPr marL="514350" indent="-514350">
              <a:buFont typeface="+mj-lt"/>
              <a:buAutoNum type="arabicPeriod"/>
            </a:pPr>
            <a:r>
              <a:rPr lang="en-US" sz="2800" b="1" dirty="0"/>
              <a:t>Ability to solve engineering problems</a:t>
            </a:r>
            <a:r>
              <a:rPr lang="en-US" sz="2800" dirty="0"/>
              <a:t>. </a:t>
            </a:r>
            <a:endParaRPr lang="en-US" sz="2800" dirty="0" smtClean="0"/>
          </a:p>
          <a:p>
            <a:pPr marL="514350" indent="-514350">
              <a:buFont typeface="+mj-lt"/>
              <a:buAutoNum type="arabicPeriod"/>
            </a:pPr>
            <a:r>
              <a:rPr lang="en-US" sz="2800" b="1" dirty="0" smtClean="0"/>
              <a:t>Ability </a:t>
            </a:r>
            <a:r>
              <a:rPr lang="en-US" sz="2800" b="1" dirty="0"/>
              <a:t>to do research on areas of electrical engineering</a:t>
            </a:r>
            <a:r>
              <a:rPr lang="en-US" sz="2800" dirty="0"/>
              <a:t>. </a:t>
            </a:r>
            <a:endParaRPr lang="en-US" sz="2800" dirty="0" smtClean="0"/>
          </a:p>
          <a:p>
            <a:pPr marL="514350" indent="-514350">
              <a:buFont typeface="+mj-lt"/>
              <a:buAutoNum type="arabicPeriod"/>
            </a:pPr>
            <a:r>
              <a:rPr lang="en-US" sz="2800" b="1" dirty="0" smtClean="0"/>
              <a:t>Ability </a:t>
            </a:r>
            <a:r>
              <a:rPr lang="en-US" sz="2800" b="1" dirty="0"/>
              <a:t>to write technical reports and summaries</a:t>
            </a:r>
            <a:r>
              <a:rPr lang="en-US" sz="2800" dirty="0"/>
              <a:t>. </a:t>
            </a:r>
            <a:endParaRPr lang="en-US" sz="2800" dirty="0" smtClean="0"/>
          </a:p>
          <a:p>
            <a:pPr marL="514350" indent="-514350">
              <a:buFont typeface="+mj-lt"/>
              <a:buAutoNum type="arabicPeriod"/>
            </a:pPr>
            <a:r>
              <a:rPr lang="en-US" sz="2800" b="1" dirty="0" smtClean="0"/>
              <a:t>Ability </a:t>
            </a:r>
            <a:r>
              <a:rPr lang="en-US" sz="2800" b="1" dirty="0"/>
              <a:t>to perform simple lab experiments</a:t>
            </a:r>
            <a:r>
              <a:rPr lang="en-US" sz="2800" dirty="0" smtClean="0"/>
              <a:t>.</a:t>
            </a:r>
            <a:endParaRPr lang="en-US" sz="2800" dirty="0"/>
          </a:p>
          <a:p>
            <a:pPr marL="514350" indent="-514350">
              <a:buFont typeface="+mj-lt"/>
              <a:buAutoNum type="arabicPeriod"/>
            </a:pPr>
            <a:r>
              <a:rPr lang="en-US" sz="2800" b="1" dirty="0"/>
              <a:t>Ability to complete a project involving both design and technical elements</a:t>
            </a:r>
            <a:r>
              <a:rPr lang="en-US" sz="2800" dirty="0"/>
              <a:t>. </a:t>
            </a:r>
            <a:endParaRPr lang="en-US" sz="2800" dirty="0" smtClean="0"/>
          </a:p>
          <a:p>
            <a:pPr marL="514350" indent="-514350">
              <a:buFont typeface="+mj-lt"/>
              <a:buAutoNum type="arabicPeriod"/>
            </a:pPr>
            <a:r>
              <a:rPr lang="en-US" sz="2800" b="1" dirty="0" smtClean="0"/>
              <a:t>Ability </a:t>
            </a:r>
            <a:r>
              <a:rPr lang="en-US" sz="2800" b="1" dirty="0"/>
              <a:t>to work on a </a:t>
            </a:r>
            <a:r>
              <a:rPr lang="en-US" sz="2800" b="1" dirty="0" smtClean="0"/>
              <a:t>team.</a:t>
            </a:r>
            <a:r>
              <a:rPr lang="en-US" sz="2800" dirty="0" smtClean="0"/>
              <a:t> </a:t>
            </a:r>
            <a:endParaRPr lang="en-US" sz="1600" dirty="0"/>
          </a:p>
          <a:p>
            <a:pPr eaLnBrk="1" hangingPunct="1">
              <a:buFont typeface="Wingdings" pitchFamily="2" charset="2"/>
              <a:buNone/>
              <a:tabLst>
                <a:tab pos="1941513" algn="l"/>
              </a:tabLst>
            </a:pPr>
            <a:endParaRPr lang="en-US" sz="16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xfrm>
            <a:off x="6553200" y="6245225"/>
            <a:ext cx="2133600" cy="476250"/>
          </a:xfrm>
          <a:noFill/>
        </p:spPr>
        <p:txBody>
          <a:bodyPr anchor="t"/>
          <a:lstStyle/>
          <a:p>
            <a:fld id="{79A8CCEF-8356-4493-93D8-D9168430E316}" type="slidenum">
              <a:rPr lang="en-US" sz="1400" smtClean="0">
                <a:latin typeface="Arial" charset="0"/>
              </a:rPr>
              <a:pPr/>
              <a:t>4</a:t>
            </a:fld>
            <a:endParaRPr lang="en-US" sz="1400" smtClean="0">
              <a:latin typeface="Arial" charset="0"/>
            </a:endParaRPr>
          </a:p>
        </p:txBody>
      </p:sp>
      <p:sp>
        <p:nvSpPr>
          <p:cNvPr id="8195"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Lst>
            </a:pPr>
            <a:r>
              <a:rPr lang="en-US" sz="3000" b="1" i="1" dirty="0" smtClean="0"/>
              <a:t>Prerequisites</a:t>
            </a:r>
            <a:endParaRPr lang="en-US" sz="1600" dirty="0" smtClean="0"/>
          </a:p>
          <a:p>
            <a:pPr eaLnBrk="1" hangingPunct="1">
              <a:spcAft>
                <a:spcPts val="0"/>
              </a:spcAft>
              <a:tabLst>
                <a:tab pos="1941513" algn="l"/>
              </a:tabLst>
            </a:pPr>
            <a:r>
              <a:rPr lang="en-US" sz="2200" dirty="0"/>
              <a:t>Interest in electrical engineering (or engineering in general)</a:t>
            </a:r>
          </a:p>
          <a:p>
            <a:pPr eaLnBrk="1" hangingPunct="1">
              <a:spcAft>
                <a:spcPts val="0"/>
              </a:spcAft>
              <a:tabLst>
                <a:tab pos="1941513" algn="l"/>
              </a:tabLst>
            </a:pPr>
            <a:r>
              <a:rPr lang="en-US" sz="2200" dirty="0"/>
              <a:t>Curiosity </a:t>
            </a:r>
          </a:p>
          <a:p>
            <a:pPr eaLnBrk="1" hangingPunct="1">
              <a:spcAft>
                <a:spcPts val="0"/>
              </a:spcAft>
              <a:tabLst>
                <a:tab pos="1941513" algn="l"/>
              </a:tabLst>
            </a:pPr>
            <a:r>
              <a:rPr lang="en-US" sz="2200" dirty="0"/>
              <a:t>Algebra and trigonometry (but we will practice this so that you will brush up on it</a:t>
            </a:r>
            <a:r>
              <a:rPr lang="en-US" sz="2200" dirty="0" smtClean="0"/>
              <a:t>)</a:t>
            </a:r>
          </a:p>
          <a:p>
            <a:pPr marL="0" indent="0" eaLnBrk="1" hangingPunct="1">
              <a:spcAft>
                <a:spcPts val="0"/>
              </a:spcAft>
              <a:buNone/>
              <a:tabLst>
                <a:tab pos="1941513" algn="l"/>
              </a:tabLst>
            </a:pPr>
            <a:endParaRPr lang="en-US" sz="2200" dirty="0"/>
          </a:p>
          <a:p>
            <a:pPr eaLnBrk="1" hangingPunct="1">
              <a:buNone/>
              <a:tabLst>
                <a:tab pos="1941513" algn="l"/>
              </a:tabLst>
            </a:pPr>
            <a:r>
              <a:rPr lang="en-US" sz="3000" b="1" i="1" dirty="0"/>
              <a:t>Organization</a:t>
            </a:r>
          </a:p>
          <a:p>
            <a:pPr eaLnBrk="1" hangingPunct="1">
              <a:spcAft>
                <a:spcPts val="0"/>
              </a:spcAft>
              <a:tabLst>
                <a:tab pos="1941513" algn="l"/>
              </a:tabLst>
            </a:pPr>
            <a:r>
              <a:rPr lang="en-US" sz="2200" dirty="0"/>
              <a:t>Lectures (typically on Tuesdays) + Labs (typically on Thursdays</a:t>
            </a:r>
            <a:r>
              <a:rPr lang="en-US" sz="2200" dirty="0" smtClean="0"/>
              <a:t>)</a:t>
            </a:r>
          </a:p>
          <a:p>
            <a:pPr eaLnBrk="1" hangingPunct="1">
              <a:spcAft>
                <a:spcPts val="0"/>
              </a:spcAft>
              <a:tabLst>
                <a:tab pos="1941513" algn="l"/>
              </a:tabLst>
            </a:pPr>
            <a:r>
              <a:rPr lang="en-US" sz="2200" dirty="0" smtClean="0"/>
              <a:t>Invited speakers</a:t>
            </a:r>
            <a:endParaRPr lang="en-US" sz="2200" dirty="0"/>
          </a:p>
          <a:p>
            <a:pPr eaLnBrk="1" hangingPunct="1">
              <a:spcAft>
                <a:spcPts val="0"/>
              </a:spcAft>
              <a:tabLst>
                <a:tab pos="1941513" algn="l"/>
              </a:tabLst>
            </a:pPr>
            <a:r>
              <a:rPr lang="en-US" sz="2200" dirty="0"/>
              <a:t>One individual project + </a:t>
            </a:r>
            <a:r>
              <a:rPr lang="en-US" sz="2200" dirty="0" smtClean="0"/>
              <a:t>one </a:t>
            </a:r>
            <a:r>
              <a:rPr lang="en-US" sz="2200" dirty="0"/>
              <a:t>group projects + project demo</a:t>
            </a:r>
          </a:p>
          <a:p>
            <a:pPr eaLnBrk="1" hangingPunct="1">
              <a:spcAft>
                <a:spcPts val="0"/>
              </a:spcAft>
              <a:tabLst>
                <a:tab pos="1941513" algn="l"/>
              </a:tabLst>
            </a:pPr>
            <a:r>
              <a:rPr lang="en-US" sz="2200" dirty="0" smtClean="0"/>
              <a:t>Four </a:t>
            </a:r>
            <a:r>
              <a:rPr lang="en-US" sz="2200" dirty="0"/>
              <a:t>homework + five lab reports </a:t>
            </a:r>
            <a:endParaRPr lang="en-US" sz="2200" dirty="0" smtClean="0"/>
          </a:p>
          <a:p>
            <a:pPr eaLnBrk="1" hangingPunct="1">
              <a:spcAft>
                <a:spcPts val="0"/>
              </a:spcAft>
              <a:tabLst>
                <a:tab pos="1941513" algn="l"/>
              </a:tabLst>
            </a:pPr>
            <a:r>
              <a:rPr lang="en-US" sz="2200" dirty="0" smtClean="0"/>
              <a:t>Final </a:t>
            </a:r>
            <a:r>
              <a:rPr lang="en-US" sz="2200" dirty="0"/>
              <a:t>exam - simple, mostly (maybe all) multiple choice </a:t>
            </a:r>
            <a:r>
              <a:rPr lang="en-US" sz="2200" dirty="0" smtClean="0"/>
              <a:t>questions</a:t>
            </a:r>
          </a:p>
          <a:p>
            <a:pPr eaLnBrk="1" hangingPunct="1">
              <a:spcAft>
                <a:spcPts val="0"/>
              </a:spcAft>
              <a:tabLst>
                <a:tab pos="1941513" algn="l"/>
              </a:tabLst>
            </a:pPr>
            <a:r>
              <a:rPr lang="en-US" sz="2200" dirty="0" smtClean="0"/>
              <a:t>Initial weekly schedule posted on </a:t>
            </a:r>
            <a:r>
              <a:rPr lang="en-US" sz="2200" dirty="0" smtClean="0"/>
              <a:t>ECE101 webpage</a:t>
            </a:r>
            <a:r>
              <a:rPr lang="en-US" sz="2200" dirty="0" smtClean="0"/>
              <a:t> </a:t>
            </a:r>
            <a:r>
              <a:rPr lang="en-US" sz="2200" dirty="0" smtClean="0"/>
              <a:t>– subject to change!</a:t>
            </a:r>
            <a:endParaRPr lang="en-US" sz="2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xfrm>
            <a:off x="6553200" y="6245225"/>
            <a:ext cx="2133600" cy="476250"/>
          </a:xfrm>
          <a:noFill/>
        </p:spPr>
        <p:txBody>
          <a:bodyPr anchor="t"/>
          <a:lstStyle/>
          <a:p>
            <a:fld id="{79A8CCEF-8356-4493-93D8-D9168430E316}" type="slidenum">
              <a:rPr lang="en-US" sz="1400" smtClean="0">
                <a:latin typeface="Arial" charset="0"/>
              </a:rPr>
              <a:pPr/>
              <a:t>5</a:t>
            </a:fld>
            <a:endParaRPr lang="en-US" sz="1400" smtClean="0">
              <a:latin typeface="Arial" charset="0"/>
            </a:endParaRPr>
          </a:p>
        </p:txBody>
      </p:sp>
      <p:sp>
        <p:nvSpPr>
          <p:cNvPr id="8195"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Lst>
            </a:pPr>
            <a:r>
              <a:rPr lang="en-US" sz="3000" b="1" i="1" dirty="0" smtClean="0"/>
              <a:t>Required</a:t>
            </a:r>
            <a:endParaRPr lang="en-US" sz="3000" b="1" dirty="0" smtClean="0"/>
          </a:p>
          <a:p>
            <a:pPr eaLnBrk="1" hangingPunct="1">
              <a:spcBef>
                <a:spcPts val="0"/>
              </a:spcBef>
              <a:buFont typeface="Wingdings" pitchFamily="2" charset="2"/>
              <a:buNone/>
              <a:tabLst>
                <a:tab pos="1941513" algn="l"/>
              </a:tabLst>
            </a:pPr>
            <a:endParaRPr lang="en-US" sz="1600" dirty="0" smtClean="0"/>
          </a:p>
          <a:p>
            <a:pPr eaLnBrk="1" hangingPunct="1">
              <a:spcAft>
                <a:spcPts val="0"/>
              </a:spcAft>
              <a:tabLst>
                <a:tab pos="1941513" algn="l"/>
              </a:tabLst>
            </a:pPr>
            <a:r>
              <a:rPr lang="en-US" sz="2200" dirty="0" smtClean="0"/>
              <a:t>PSU D2L account </a:t>
            </a:r>
            <a:r>
              <a:rPr lang="en-US" sz="2200" dirty="0" smtClean="0"/>
              <a:t>(Submissions only)</a:t>
            </a:r>
            <a:endParaRPr lang="en-US" sz="2200" dirty="0" smtClean="0"/>
          </a:p>
          <a:p>
            <a:pPr marL="344488" indent="-344488" eaLnBrk="1" hangingPunct="1">
              <a:spcAft>
                <a:spcPts val="0"/>
              </a:spcAft>
              <a:tabLst>
                <a:tab pos="1941513" algn="l"/>
              </a:tabLst>
            </a:pPr>
            <a:r>
              <a:rPr lang="en-US" sz="2200" dirty="0" smtClean="0"/>
              <a:t>MCECS account so that you can access labs and computers</a:t>
            </a:r>
          </a:p>
          <a:p>
            <a:pPr marL="344488" indent="-344488" eaLnBrk="1" hangingPunct="1">
              <a:spcAft>
                <a:spcPts val="0"/>
              </a:spcAft>
              <a:tabLst>
                <a:tab pos="1941513" algn="l"/>
              </a:tabLst>
            </a:pPr>
            <a:r>
              <a:rPr lang="en-US" sz="2200" dirty="0" smtClean="0"/>
              <a:t>Internet access – to communicate with teammates, watch videos</a:t>
            </a:r>
          </a:p>
          <a:p>
            <a:pPr marL="344488" indent="-344488" eaLnBrk="1" hangingPunct="1">
              <a:spcAft>
                <a:spcPts val="0"/>
              </a:spcAft>
              <a:tabLst>
                <a:tab pos="1941513" algn="l"/>
              </a:tabLst>
            </a:pPr>
            <a:r>
              <a:rPr lang="en-US" sz="2200" dirty="0"/>
              <a:t>Calculator (basic scientific model</a:t>
            </a:r>
            <a:r>
              <a:rPr lang="en-US" sz="2200" dirty="0" smtClean="0"/>
              <a:t>) – or laptop with MATLAB (below)</a:t>
            </a:r>
            <a:endParaRPr lang="en-US" sz="2200" i="1" dirty="0" smtClean="0"/>
          </a:p>
          <a:p>
            <a:pPr marL="0" indent="0" eaLnBrk="1" hangingPunct="1">
              <a:spcAft>
                <a:spcPts val="0"/>
              </a:spcAft>
              <a:buNone/>
              <a:tabLst>
                <a:tab pos="1941513" algn="l"/>
              </a:tabLst>
            </a:pPr>
            <a:r>
              <a:rPr lang="en-US" sz="3000" b="1" i="1" dirty="0"/>
              <a:t>Recommended</a:t>
            </a:r>
          </a:p>
          <a:p>
            <a:pPr eaLnBrk="1" hangingPunct="1">
              <a:spcAft>
                <a:spcPts val="0"/>
              </a:spcAft>
              <a:tabLst>
                <a:tab pos="1941513" algn="l"/>
              </a:tabLst>
            </a:pPr>
            <a:r>
              <a:rPr lang="en-US" sz="2200" dirty="0" smtClean="0"/>
              <a:t>Portable computer </a:t>
            </a:r>
            <a:r>
              <a:rPr lang="en-US" sz="2200" dirty="0"/>
              <a:t>to </a:t>
            </a:r>
            <a:r>
              <a:rPr lang="en-US" sz="2200" dirty="0" smtClean="0"/>
              <a:t>participate in in-class exercises</a:t>
            </a:r>
          </a:p>
          <a:p>
            <a:pPr eaLnBrk="1" hangingPunct="1">
              <a:spcAft>
                <a:spcPts val="0"/>
              </a:spcAft>
              <a:tabLst>
                <a:tab pos="1941513" algn="l"/>
              </a:tabLst>
            </a:pPr>
            <a:r>
              <a:rPr lang="en-US" sz="2200" dirty="0" smtClean="0"/>
              <a:t>Obtain MATLAB </a:t>
            </a:r>
            <a:r>
              <a:rPr lang="en-US" sz="2200" dirty="0"/>
              <a:t>(for in-class work</a:t>
            </a:r>
            <a:r>
              <a:rPr lang="en-US" sz="2200" dirty="0" smtClean="0"/>
              <a:t>) – can be accessed remotely on MCECS computers or used on MCECS computers directly</a:t>
            </a:r>
          </a:p>
          <a:p>
            <a:pPr marL="914400" lvl="1" indent="-457200" eaLnBrk="1" hangingPunct="1">
              <a:spcAft>
                <a:spcPts val="0"/>
              </a:spcAft>
              <a:tabLst>
                <a:tab pos="1941513" algn="l"/>
              </a:tabLst>
            </a:pPr>
            <a:r>
              <a:rPr lang="en-US" sz="2200" dirty="0" smtClean="0"/>
              <a:t>$</a:t>
            </a:r>
            <a:r>
              <a:rPr lang="en-US" sz="2200" dirty="0"/>
              <a:t>50 </a:t>
            </a:r>
            <a:r>
              <a:rPr lang="en-US" sz="2200" i="1" dirty="0"/>
              <a:t>or</a:t>
            </a:r>
            <a:r>
              <a:rPr lang="en-US" sz="2200" dirty="0"/>
              <a:t> $99 student version from </a:t>
            </a:r>
            <a:r>
              <a:rPr lang="en-US" sz="2200" i="1" dirty="0"/>
              <a:t>www.mathworks.com</a:t>
            </a:r>
          </a:p>
          <a:p>
            <a:pPr marL="914400" lvl="1" indent="-457200" eaLnBrk="1" hangingPunct="1">
              <a:spcAft>
                <a:spcPts val="0"/>
              </a:spcAft>
              <a:tabLst>
                <a:tab pos="1941513" algn="l"/>
              </a:tabLst>
            </a:pPr>
            <a:r>
              <a:rPr lang="en-US" sz="2200" dirty="0"/>
              <a:t>Install on your own portable computer</a:t>
            </a:r>
          </a:p>
          <a:p>
            <a:pPr marL="914400" lvl="1" indent="-457200" eaLnBrk="1" hangingPunct="1">
              <a:spcAft>
                <a:spcPts val="0"/>
              </a:spcAft>
              <a:tabLst>
                <a:tab pos="1941513" algn="l"/>
              </a:tabLst>
            </a:pPr>
            <a:r>
              <a:rPr lang="en-US" sz="2200" dirty="0">
                <a:cs typeface="Arial" charset="0"/>
              </a:rPr>
              <a:t>Also available in ECE labs and MCECS computer </a:t>
            </a:r>
            <a:r>
              <a:rPr lang="en-US" sz="2200" dirty="0" smtClean="0">
                <a:cs typeface="Arial" charset="0"/>
              </a:rPr>
              <a:t>labs</a:t>
            </a:r>
            <a:endParaRPr lang="en-US" sz="2200" dirty="0"/>
          </a:p>
          <a:p>
            <a:pPr eaLnBrk="1" hangingPunct="1">
              <a:spcAft>
                <a:spcPts val="0"/>
              </a:spcAft>
              <a:tabLst>
                <a:tab pos="1941513" algn="l"/>
              </a:tabLst>
            </a:pPr>
            <a:r>
              <a:rPr lang="en-US" sz="2200" dirty="0" smtClean="0"/>
              <a:t>Engineering paper for HW and working on problems</a:t>
            </a:r>
          </a:p>
          <a:p>
            <a:pPr eaLnBrk="1" hangingPunct="1">
              <a:spcAft>
                <a:spcPts val="0"/>
              </a:spcAft>
              <a:tabLst>
                <a:tab pos="1941513" algn="l"/>
              </a:tabLst>
            </a:pPr>
            <a:endParaRPr lang="en-US" sz="2200" dirty="0" smtClean="0"/>
          </a:p>
          <a:p>
            <a:pPr eaLnBrk="1" hangingPunct="1">
              <a:buFont typeface="Wingdings" pitchFamily="2" charset="2"/>
              <a:buNone/>
              <a:tabLst>
                <a:tab pos="1941513" algn="l"/>
              </a:tabLst>
            </a:pPr>
            <a:endParaRPr lang="en-US" sz="2400" dirty="0" smtClean="0"/>
          </a:p>
        </p:txBody>
      </p:sp>
    </p:spTree>
    <p:extLst>
      <p:ext uri="{BB962C8B-B14F-4D97-AF65-F5344CB8AC3E}">
        <p14:creationId xmlns:p14="http://schemas.microsoft.com/office/powerpoint/2010/main" val="5398172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1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xfrm>
            <a:off x="6553200" y="6245225"/>
            <a:ext cx="2133600" cy="476250"/>
          </a:xfrm>
          <a:noFill/>
        </p:spPr>
        <p:txBody>
          <a:bodyPr anchor="t"/>
          <a:lstStyle/>
          <a:p>
            <a:fld id="{6218DFE9-A77E-4975-A517-ACAD7661769F}" type="slidenum">
              <a:rPr lang="en-US" sz="1400" smtClean="0">
                <a:latin typeface="Arial" charset="0"/>
              </a:rPr>
              <a:pPr/>
              <a:t>6</a:t>
            </a:fld>
            <a:endParaRPr lang="en-US" sz="1400" smtClean="0">
              <a:latin typeface="Arial" charset="0"/>
            </a:endParaRPr>
          </a:p>
        </p:txBody>
      </p:sp>
      <p:sp>
        <p:nvSpPr>
          <p:cNvPr id="6147" name="Rectangle 2"/>
          <p:cNvSpPr>
            <a:spLocks noGrp="1" noChangeArrowheads="1"/>
          </p:cNvSpPr>
          <p:nvPr>
            <p:ph type="body" idx="4294967295"/>
          </p:nvPr>
        </p:nvSpPr>
        <p:spPr>
          <a:xfrm>
            <a:off x="455613" y="455613"/>
            <a:ext cx="8226425" cy="5713412"/>
          </a:xfrm>
        </p:spPr>
        <p:txBody>
          <a:bodyPr/>
          <a:lstStyle/>
          <a:p>
            <a:pPr eaLnBrk="1" hangingPunct="1">
              <a:buFont typeface="Wingdings" pitchFamily="2" charset="2"/>
              <a:buNone/>
              <a:tabLst>
                <a:tab pos="569913" algn="l"/>
                <a:tab pos="1258888" algn="l"/>
              </a:tabLst>
            </a:pPr>
            <a:r>
              <a:rPr lang="en-US" sz="3000" b="1" i="1" dirty="0" smtClean="0"/>
              <a:t>Textbooks</a:t>
            </a:r>
          </a:p>
          <a:p>
            <a:pPr eaLnBrk="1" hangingPunct="1">
              <a:spcBef>
                <a:spcPct val="0"/>
              </a:spcBef>
              <a:buFont typeface="Wingdings" pitchFamily="2" charset="2"/>
              <a:buNone/>
              <a:tabLst>
                <a:tab pos="569913" algn="l"/>
                <a:tab pos="1258888" algn="l"/>
              </a:tabLst>
            </a:pPr>
            <a:endParaRPr lang="en-US" sz="1600" dirty="0" smtClean="0"/>
          </a:p>
          <a:p>
            <a:pPr eaLnBrk="1" hangingPunct="1">
              <a:spcBef>
                <a:spcPct val="0"/>
              </a:spcBef>
              <a:tabLst>
                <a:tab pos="569913" algn="l"/>
                <a:tab pos="1258888" algn="l"/>
              </a:tabLst>
            </a:pPr>
            <a:r>
              <a:rPr lang="en-US" sz="2800" b="1" dirty="0" smtClean="0"/>
              <a:t>Required</a:t>
            </a:r>
            <a:r>
              <a:rPr lang="en-US" sz="2800" i="1" dirty="0" smtClean="0">
                <a:solidFill>
                  <a:srgbClr val="C00000"/>
                </a:solidFill>
              </a:rPr>
              <a:t>: Introductory Mathematics for Engineering Applications </a:t>
            </a:r>
            <a:endParaRPr lang="en-US" sz="2800" i="1" dirty="0">
              <a:solidFill>
                <a:srgbClr val="C00000"/>
              </a:solidFill>
            </a:endParaRPr>
          </a:p>
          <a:p>
            <a:pPr marL="0" indent="0" eaLnBrk="1" hangingPunct="1">
              <a:spcBef>
                <a:spcPct val="0"/>
              </a:spcBef>
              <a:buNone/>
              <a:tabLst>
                <a:tab pos="347663" algn="l"/>
                <a:tab pos="1258888" algn="l"/>
              </a:tabLst>
            </a:pPr>
            <a:r>
              <a:rPr lang="en-US" sz="2400" dirty="0"/>
              <a:t>	</a:t>
            </a:r>
            <a:r>
              <a:rPr lang="en-US" sz="2400" dirty="0" smtClean="0"/>
              <a:t>Authors:  K.S. Rattan and N.W. </a:t>
            </a:r>
            <a:r>
              <a:rPr lang="en-US" sz="2400" dirty="0" err="1"/>
              <a:t>K</a:t>
            </a:r>
            <a:r>
              <a:rPr lang="en-US" sz="2400" dirty="0" err="1" smtClean="0"/>
              <a:t>lingbeil</a:t>
            </a:r>
            <a:r>
              <a:rPr lang="en-US" sz="2400" dirty="0"/>
              <a:t/>
            </a:r>
            <a:br>
              <a:rPr lang="en-US" sz="2400" dirty="0"/>
            </a:br>
            <a:r>
              <a:rPr lang="en-US" sz="2400" dirty="0"/>
              <a:t>	Publisher:  </a:t>
            </a:r>
            <a:r>
              <a:rPr lang="en-US" sz="2400" dirty="0" smtClean="0"/>
              <a:t>Wiley</a:t>
            </a:r>
            <a:endParaRPr lang="en-US" sz="2400" dirty="0"/>
          </a:p>
          <a:p>
            <a:pPr marL="0" indent="0" eaLnBrk="1" hangingPunct="1">
              <a:spcBef>
                <a:spcPct val="0"/>
              </a:spcBef>
              <a:buNone/>
              <a:tabLst>
                <a:tab pos="347663" algn="l"/>
                <a:tab pos="1258888" algn="l"/>
              </a:tabLst>
            </a:pPr>
            <a:r>
              <a:rPr lang="en-US" sz="2400" dirty="0"/>
              <a:t>	(available from </a:t>
            </a:r>
            <a:r>
              <a:rPr lang="en-US" sz="2400" dirty="0" smtClean="0"/>
              <a:t>PSU Bookstore and elsewhere)</a:t>
            </a:r>
          </a:p>
          <a:p>
            <a:pPr marL="0" indent="0" eaLnBrk="1" hangingPunct="1">
              <a:spcBef>
                <a:spcPct val="0"/>
              </a:spcBef>
              <a:buNone/>
              <a:tabLst>
                <a:tab pos="347663" algn="l"/>
                <a:tab pos="1258888" algn="l"/>
              </a:tabLst>
            </a:pPr>
            <a:r>
              <a:rPr lang="en-US" sz="2400" dirty="0"/>
              <a:t>	</a:t>
            </a:r>
            <a:r>
              <a:rPr lang="en-US" sz="2400" dirty="0" smtClean="0"/>
              <a:t>- all the math you need to get started with ECE</a:t>
            </a:r>
          </a:p>
          <a:p>
            <a:pPr marL="0" indent="0" eaLnBrk="1" hangingPunct="1">
              <a:spcBef>
                <a:spcPct val="0"/>
              </a:spcBef>
              <a:buNone/>
              <a:tabLst>
                <a:tab pos="347663" algn="l"/>
                <a:tab pos="1258888" algn="l"/>
              </a:tabLst>
            </a:pPr>
            <a:endParaRPr lang="en-US" sz="1600" dirty="0"/>
          </a:p>
          <a:p>
            <a:pPr eaLnBrk="1" hangingPunct="1">
              <a:spcBef>
                <a:spcPct val="0"/>
              </a:spcBef>
              <a:tabLst>
                <a:tab pos="569913" algn="l"/>
                <a:tab pos="1258888" algn="l"/>
              </a:tabLst>
            </a:pPr>
            <a:r>
              <a:rPr lang="en-US" sz="2800" b="1" dirty="0" smtClean="0"/>
              <a:t>Recommended</a:t>
            </a:r>
            <a:r>
              <a:rPr lang="en-US" sz="2800" i="1" dirty="0">
                <a:solidFill>
                  <a:srgbClr val="C00000"/>
                </a:solidFill>
              </a:rPr>
              <a:t> </a:t>
            </a:r>
            <a:r>
              <a:rPr lang="en-US" sz="2800" i="1" dirty="0" smtClean="0">
                <a:solidFill>
                  <a:srgbClr val="C00000"/>
                </a:solidFill>
              </a:rPr>
              <a:t>Engineering Your Future: A brief introduction to engineering (5</a:t>
            </a:r>
            <a:r>
              <a:rPr lang="en-US" sz="2800" i="1" baseline="30000" dirty="0" smtClean="0">
                <a:solidFill>
                  <a:srgbClr val="C00000"/>
                </a:solidFill>
              </a:rPr>
              <a:t>th</a:t>
            </a:r>
            <a:r>
              <a:rPr lang="en-US" sz="2800" i="1" dirty="0" smtClean="0">
                <a:solidFill>
                  <a:srgbClr val="C00000"/>
                </a:solidFill>
              </a:rPr>
              <a:t> ed.)</a:t>
            </a:r>
          </a:p>
          <a:p>
            <a:pPr marL="0" indent="0" eaLnBrk="1" hangingPunct="1">
              <a:spcBef>
                <a:spcPct val="0"/>
              </a:spcBef>
              <a:buNone/>
              <a:tabLst>
                <a:tab pos="347663" algn="l"/>
                <a:tab pos="1258888" algn="l"/>
              </a:tabLst>
            </a:pPr>
            <a:r>
              <a:rPr lang="en-US" sz="2400" dirty="0"/>
              <a:t>	</a:t>
            </a:r>
            <a:r>
              <a:rPr lang="en-US" sz="2400" dirty="0" smtClean="0"/>
              <a:t>Authors: W.C. Oakes and L.L. Leone</a:t>
            </a:r>
            <a:r>
              <a:rPr lang="en-US" sz="2400" dirty="0"/>
              <a:t/>
            </a:r>
            <a:br>
              <a:rPr lang="en-US" sz="2400" dirty="0"/>
            </a:br>
            <a:r>
              <a:rPr lang="en-US" sz="2400" dirty="0"/>
              <a:t>	Publisher:  </a:t>
            </a:r>
            <a:r>
              <a:rPr lang="en-US" sz="2400" dirty="0" smtClean="0"/>
              <a:t>Oxford University Press</a:t>
            </a:r>
            <a:endParaRPr lang="en-US" sz="2400" dirty="0"/>
          </a:p>
          <a:p>
            <a:pPr marL="0" indent="0" eaLnBrk="1" hangingPunct="1">
              <a:spcBef>
                <a:spcPct val="0"/>
              </a:spcBef>
              <a:buNone/>
              <a:tabLst>
                <a:tab pos="347663" algn="l"/>
                <a:tab pos="1258888" algn="l"/>
              </a:tabLst>
            </a:pPr>
            <a:r>
              <a:rPr lang="en-US" sz="2400" dirty="0"/>
              <a:t>	(available from PSU Bookstore and elsewhere</a:t>
            </a:r>
            <a:r>
              <a:rPr lang="en-US" sz="2400" dirty="0" smtClean="0"/>
              <a:t>)</a:t>
            </a:r>
          </a:p>
          <a:p>
            <a:pPr marL="0" indent="0" eaLnBrk="1" hangingPunct="1">
              <a:spcBef>
                <a:spcPct val="0"/>
              </a:spcBef>
              <a:buNone/>
              <a:tabLst>
                <a:tab pos="347663" algn="l"/>
                <a:tab pos="1258888" algn="l"/>
              </a:tabLst>
            </a:pPr>
            <a:r>
              <a:rPr lang="en-US" sz="2400" dirty="0"/>
              <a:t>	</a:t>
            </a:r>
            <a:r>
              <a:rPr lang="en-US" sz="2400" dirty="0" smtClean="0"/>
              <a:t>- a lot of good advice and description of “soft” engineering 	skills</a:t>
            </a:r>
            <a:endParaRPr lang="en-US" sz="2400" dirty="0"/>
          </a:p>
          <a:p>
            <a:pPr marL="0" indent="0" eaLnBrk="1" hangingPunct="1">
              <a:spcBef>
                <a:spcPct val="0"/>
              </a:spcBef>
              <a:buNone/>
              <a:tabLst>
                <a:tab pos="569913" algn="l"/>
                <a:tab pos="1258888" algn="l"/>
              </a:tabLst>
            </a:pPr>
            <a:endParaRPr lang="en-US" sz="1600" i="1" dirty="0" smtClean="0">
              <a:solidFill>
                <a:srgbClr val="C00000"/>
              </a:solidFill>
            </a:endParaRPr>
          </a:p>
          <a:p>
            <a:pPr marL="0" indent="0" eaLnBrk="1" hangingPunct="1">
              <a:spcBef>
                <a:spcPct val="0"/>
              </a:spcBef>
              <a:buNone/>
              <a:tabLst>
                <a:tab pos="569913" algn="l"/>
                <a:tab pos="1258888" algn="l"/>
              </a:tabLst>
            </a:pPr>
            <a:endParaRPr lang="en-US" sz="1600" i="1" dirty="0" smtClean="0">
              <a:solidFill>
                <a:srgbClr val="C00000"/>
              </a:solidFill>
            </a:endParaRPr>
          </a:p>
          <a:p>
            <a:pPr eaLnBrk="1" hangingPunct="1">
              <a:spcBef>
                <a:spcPct val="0"/>
              </a:spcBef>
              <a:buFont typeface="Wingdings" pitchFamily="2" charset="2"/>
              <a:buNone/>
              <a:tabLst>
                <a:tab pos="569913" algn="l"/>
                <a:tab pos="1258888" algn="l"/>
              </a:tabLst>
            </a:pPr>
            <a:endParaRPr lang="en-US" sz="1800" dirty="0" smtClean="0">
              <a:solidFill>
                <a:srgbClr val="0070C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1"/>
          </p:nvPr>
        </p:nvSpPr>
        <p:spPr>
          <a:xfrm>
            <a:off x="6553200" y="6245225"/>
            <a:ext cx="2133600" cy="476250"/>
          </a:xfrm>
          <a:noFill/>
        </p:spPr>
        <p:txBody>
          <a:bodyPr anchor="t"/>
          <a:lstStyle/>
          <a:p>
            <a:fld id="{0E5C0E11-3CBF-4F30-81ED-B87074648BA9}" type="slidenum">
              <a:rPr lang="en-US" sz="1400" smtClean="0">
                <a:latin typeface="Arial" charset="0"/>
              </a:rPr>
              <a:pPr/>
              <a:t>7</a:t>
            </a:fld>
            <a:endParaRPr lang="en-US" sz="1400" smtClean="0">
              <a:latin typeface="Arial" charset="0"/>
            </a:endParaRPr>
          </a:p>
        </p:txBody>
      </p:sp>
      <p:sp>
        <p:nvSpPr>
          <p:cNvPr id="1028"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 pos="3087688" algn="l"/>
              </a:tabLst>
            </a:pPr>
            <a:r>
              <a:rPr lang="en-US" sz="3000" b="1" i="1" dirty="0" smtClean="0"/>
              <a:t>Grading Policy</a:t>
            </a:r>
            <a:endParaRPr lang="en-US" sz="3000" b="1" dirty="0" smtClean="0"/>
          </a:p>
          <a:p>
            <a:pPr eaLnBrk="1" hangingPunct="1">
              <a:buFont typeface="Wingdings" pitchFamily="2" charset="2"/>
              <a:buNone/>
              <a:tabLst>
                <a:tab pos="1941513" algn="l"/>
                <a:tab pos="3087688" algn="l"/>
              </a:tabLst>
            </a:pPr>
            <a:endParaRPr lang="en-US" sz="1600" dirty="0" smtClean="0"/>
          </a:p>
          <a:p>
            <a:pPr eaLnBrk="1" hangingPunct="1">
              <a:tabLst>
                <a:tab pos="1941513" algn="l"/>
                <a:tab pos="3087688" algn="l"/>
              </a:tabLst>
            </a:pPr>
            <a:r>
              <a:rPr lang="en-US" sz="2400" dirty="0" smtClean="0"/>
              <a:t>10%   Class participation (attendance, prep, in-class activities)</a:t>
            </a:r>
          </a:p>
          <a:p>
            <a:pPr eaLnBrk="1" hangingPunct="1">
              <a:tabLst>
                <a:tab pos="1941513" algn="l"/>
                <a:tab pos="3087688" algn="l"/>
              </a:tabLst>
            </a:pPr>
            <a:r>
              <a:rPr lang="en-US" sz="2400" dirty="0" smtClean="0"/>
              <a:t>25%   Labs and lab reports </a:t>
            </a:r>
          </a:p>
          <a:p>
            <a:pPr eaLnBrk="1" hangingPunct="1">
              <a:tabLst>
                <a:tab pos="1941513" algn="l"/>
                <a:tab pos="3087688" algn="l"/>
              </a:tabLst>
            </a:pPr>
            <a:r>
              <a:rPr lang="en-US" sz="2400" dirty="0"/>
              <a:t>1</a:t>
            </a:r>
            <a:r>
              <a:rPr lang="en-US" sz="2400" dirty="0" smtClean="0"/>
              <a:t>5%   Individual project / report </a:t>
            </a:r>
          </a:p>
          <a:p>
            <a:pPr eaLnBrk="1" hangingPunct="1">
              <a:tabLst>
                <a:tab pos="1941513" algn="l"/>
                <a:tab pos="3087688" algn="l"/>
              </a:tabLst>
            </a:pPr>
            <a:r>
              <a:rPr lang="en-US" sz="2400" dirty="0" smtClean="0"/>
              <a:t>25</a:t>
            </a:r>
            <a:r>
              <a:rPr lang="en-US" sz="2400" dirty="0" smtClean="0"/>
              <a:t>%   Group Rube Goldberg project and report </a:t>
            </a:r>
          </a:p>
          <a:p>
            <a:pPr eaLnBrk="1" hangingPunct="1">
              <a:tabLst>
                <a:tab pos="1941513" algn="l"/>
                <a:tab pos="3087688" algn="l"/>
              </a:tabLst>
            </a:pPr>
            <a:r>
              <a:rPr lang="en-US" sz="2400" dirty="0" smtClean="0"/>
              <a:t>15%   Group project demo</a:t>
            </a:r>
            <a:endParaRPr lang="en-US" sz="2400" dirty="0"/>
          </a:p>
          <a:p>
            <a:pPr eaLnBrk="1" hangingPunct="1">
              <a:tabLst>
                <a:tab pos="1941513" algn="l"/>
                <a:tab pos="3087688" algn="l"/>
              </a:tabLst>
            </a:pPr>
            <a:r>
              <a:rPr lang="en-US" sz="2400" dirty="0" smtClean="0"/>
              <a:t>10%   Final exam  </a:t>
            </a:r>
            <a:endParaRPr lang="en-US" sz="2400" dirty="0" smtClean="0"/>
          </a:p>
          <a:p>
            <a:pPr eaLnBrk="1" hangingPunct="1">
              <a:tabLst>
                <a:tab pos="1941513" algn="l"/>
                <a:tab pos="3087688" algn="l"/>
              </a:tabLst>
            </a:pPr>
            <a:r>
              <a:rPr lang="en-US" sz="2400" dirty="0" smtClean="0"/>
              <a:t>Grading scale (</a:t>
            </a:r>
            <a:r>
              <a:rPr lang="en-US" sz="2400" i="1" dirty="0" smtClean="0">
                <a:latin typeface="Times New Roman" pitchFamily="18" charset="0"/>
              </a:rPr>
              <a:t>x</a:t>
            </a:r>
            <a:r>
              <a:rPr lang="en-US" sz="2400" dirty="0" smtClean="0"/>
              <a:t> is your overall score):</a:t>
            </a:r>
          </a:p>
          <a:p>
            <a:pPr eaLnBrk="1" hangingPunct="1">
              <a:buFont typeface="Wingdings" pitchFamily="2" charset="2"/>
              <a:buNone/>
              <a:tabLst>
                <a:tab pos="1941513" algn="l"/>
                <a:tab pos="3087688" algn="l"/>
              </a:tabLst>
            </a:pPr>
            <a:r>
              <a:rPr lang="en-US" sz="2400" i="1" dirty="0" smtClean="0">
                <a:latin typeface="Times New Roman" pitchFamily="18" charset="0"/>
              </a:rPr>
              <a:t>	</a:t>
            </a:r>
            <a:endParaRPr lang="en-US" sz="2400" dirty="0" smtClean="0"/>
          </a:p>
        </p:txBody>
      </p:sp>
      <p:graphicFrame>
        <p:nvGraphicFramePr>
          <p:cNvPr id="1026"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41" name="Equation" r:id="rId4" imgW="114151" imgH="215619" progId="Equation.3">
                  <p:embed/>
                </p:oleObj>
              </mc:Choice>
              <mc:Fallback>
                <p:oleObj name="Equation" r:id="rId4" imgW="114151" imgH="215619" progId="Equation.3">
                  <p:embed/>
                  <p:pic>
                    <p:nvPicPr>
                      <p:cNvPr id="0"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01224825"/>
              </p:ext>
            </p:extLst>
          </p:nvPr>
        </p:nvGraphicFramePr>
        <p:xfrm>
          <a:off x="762000" y="4826635"/>
          <a:ext cx="6934200" cy="1112520"/>
        </p:xfrm>
        <a:graphic>
          <a:graphicData uri="http://schemas.openxmlformats.org/drawingml/2006/table">
            <a:tbl>
              <a:tblPr firstRow="1" bandRow="1">
                <a:tableStyleId>{5C22544A-7EE6-4342-B048-85BDC9FD1C3A}</a:tableStyleId>
              </a:tblPr>
              <a:tblGrid>
                <a:gridCol w="1733550"/>
                <a:gridCol w="1162050"/>
                <a:gridCol w="2305050"/>
                <a:gridCol w="1733550"/>
              </a:tblGrid>
              <a:tr h="370840">
                <a:tc>
                  <a:txBody>
                    <a:bodyPr/>
                    <a:lstStyle/>
                    <a:p>
                      <a:r>
                        <a:rPr lang="en-US" sz="1800" i="1" dirty="0" smtClean="0">
                          <a:solidFill>
                            <a:schemeClr val="tx1"/>
                          </a:solidFill>
                          <a:latin typeface="Times New Roman" pitchFamily="18" charset="0"/>
                        </a:rPr>
                        <a:t>x</a:t>
                      </a:r>
                      <a:r>
                        <a:rPr lang="en-US" sz="1800" dirty="0" smtClean="0">
                          <a:solidFill>
                            <a:schemeClr val="tx1"/>
                          </a:solidFill>
                          <a:latin typeface="Times New Roman" pitchFamily="18" charset="0"/>
                        </a:rPr>
                        <a:t> </a:t>
                      </a:r>
                      <a:r>
                        <a:rPr lang="en-US" sz="1800" dirty="0" smtClean="0">
                          <a:solidFill>
                            <a:schemeClr val="tx1"/>
                          </a:solidFill>
                          <a:latin typeface="Times New Roman" pitchFamily="18" charset="0"/>
                          <a:cs typeface="Times New Roman" pitchFamily="18" charset="0"/>
                        </a:rPr>
                        <a:t>≥</a:t>
                      </a:r>
                      <a:r>
                        <a:rPr lang="en-US" sz="1800" dirty="0" smtClean="0">
                          <a:solidFill>
                            <a:schemeClr val="tx1"/>
                          </a:solidFill>
                          <a:latin typeface="Times New Roman" pitchFamily="18" charset="0"/>
                        </a:rPr>
                        <a:t> 90%</a:t>
                      </a:r>
                      <a:endParaRPr lang="en-US" dirty="0">
                        <a:solidFill>
                          <a:schemeClr val="tx1"/>
                        </a:solidFill>
                      </a:endParaRPr>
                    </a:p>
                  </a:txBody>
                  <a:tcPr/>
                </a:tc>
                <a:tc>
                  <a:txBody>
                    <a:bodyPr/>
                    <a:lstStyle/>
                    <a:p>
                      <a:pPr algn="ctr"/>
                      <a:r>
                        <a:rPr lang="en-US" dirty="0" smtClean="0">
                          <a:solidFill>
                            <a:schemeClr val="tx1"/>
                          </a:solidFill>
                        </a:rPr>
                        <a:t>A</a:t>
                      </a:r>
                      <a:endParaRPr lang="en-US" dirty="0">
                        <a:solidFill>
                          <a:schemeClr val="tx1"/>
                        </a:solidFill>
                      </a:endParaRPr>
                    </a:p>
                  </a:txBody>
                  <a:tcPr/>
                </a:tc>
                <a:tc>
                  <a:txBody>
                    <a:bodyPr/>
                    <a:lstStyle/>
                    <a:p>
                      <a:r>
                        <a:rPr lang="en-US" sz="1800" dirty="0" smtClean="0">
                          <a:solidFill>
                            <a:schemeClr val="tx1"/>
                          </a:solidFill>
                          <a:latin typeface="Times New Roman" pitchFamily="18" charset="0"/>
                        </a:rPr>
                        <a:t>70% </a:t>
                      </a:r>
                      <a:r>
                        <a:rPr lang="en-US" sz="1800" dirty="0" smtClean="0">
                          <a:solidFill>
                            <a:schemeClr val="tx1"/>
                          </a:solidFill>
                          <a:latin typeface="Times New Roman" pitchFamily="18" charset="0"/>
                          <a:cs typeface="Times New Roman" pitchFamily="18" charset="0"/>
                        </a:rPr>
                        <a:t>≤</a:t>
                      </a:r>
                      <a:r>
                        <a:rPr lang="en-US" sz="1800" dirty="0" smtClean="0">
                          <a:solidFill>
                            <a:schemeClr val="tx1"/>
                          </a:solidFill>
                          <a:latin typeface="Times New Roman" pitchFamily="18" charset="0"/>
                          <a:cs typeface="Arial" charset="0"/>
                        </a:rPr>
                        <a:t> </a:t>
                      </a:r>
                      <a:r>
                        <a:rPr lang="en-US" sz="1800" i="1" dirty="0" smtClean="0">
                          <a:solidFill>
                            <a:schemeClr val="tx1"/>
                          </a:solidFill>
                          <a:latin typeface="Times New Roman" pitchFamily="18" charset="0"/>
                          <a:cs typeface="Arial" charset="0"/>
                        </a:rPr>
                        <a:t>x</a:t>
                      </a:r>
                      <a:r>
                        <a:rPr lang="en-US" sz="1800" dirty="0" smtClean="0">
                          <a:solidFill>
                            <a:schemeClr val="tx1"/>
                          </a:solidFill>
                          <a:latin typeface="Times New Roman" pitchFamily="18" charset="0"/>
                          <a:cs typeface="Arial" charset="0"/>
                        </a:rPr>
                        <a:t> &lt; </a:t>
                      </a:r>
                      <a:r>
                        <a:rPr lang="en-US" sz="1800" dirty="0" smtClean="0">
                          <a:solidFill>
                            <a:schemeClr val="tx1"/>
                          </a:solidFill>
                          <a:latin typeface="Times New Roman" pitchFamily="18" charset="0"/>
                        </a:rPr>
                        <a:t>80%</a:t>
                      </a:r>
                      <a:endParaRPr lang="en-US" dirty="0">
                        <a:solidFill>
                          <a:schemeClr val="tx1"/>
                        </a:solidFill>
                      </a:endParaRPr>
                    </a:p>
                  </a:txBody>
                  <a:tcPr/>
                </a:tc>
                <a:tc>
                  <a:txBody>
                    <a:bodyPr/>
                    <a:lstStyle/>
                    <a:p>
                      <a:pPr algn="ctr"/>
                      <a:r>
                        <a:rPr lang="en-US" dirty="0" smtClean="0">
                          <a:solidFill>
                            <a:schemeClr val="tx1"/>
                          </a:solidFill>
                        </a:rPr>
                        <a:t>C</a:t>
                      </a:r>
                      <a:endParaRPr lang="en-US" dirty="0">
                        <a:solidFill>
                          <a:schemeClr val="tx1"/>
                        </a:solidFill>
                      </a:endParaRPr>
                    </a:p>
                  </a:txBody>
                  <a:tcPr/>
                </a:tc>
              </a:tr>
              <a:tr h="370840">
                <a:tc>
                  <a:txBody>
                    <a:bodyPr/>
                    <a:lstStyle/>
                    <a:p>
                      <a:r>
                        <a:rPr lang="en-US" sz="1800" dirty="0" smtClean="0">
                          <a:latin typeface="Times New Roman" pitchFamily="18" charset="0"/>
                        </a:rPr>
                        <a:t>80% </a:t>
                      </a:r>
                      <a:r>
                        <a:rPr lang="en-US" sz="1800" dirty="0" smtClean="0">
                          <a:latin typeface="Times New Roman" pitchFamily="18" charset="0"/>
                          <a:cs typeface="Times New Roman" pitchFamily="18" charset="0"/>
                        </a:rPr>
                        <a:t>≤</a:t>
                      </a:r>
                      <a:r>
                        <a:rPr lang="en-US" sz="1800" dirty="0" smtClean="0">
                          <a:latin typeface="Times New Roman" pitchFamily="18" charset="0"/>
                          <a:cs typeface="Arial" charset="0"/>
                        </a:rPr>
                        <a:t> </a:t>
                      </a:r>
                      <a:r>
                        <a:rPr lang="en-US" sz="1800" i="1" dirty="0" smtClean="0">
                          <a:latin typeface="Times New Roman" pitchFamily="18" charset="0"/>
                          <a:cs typeface="Arial" charset="0"/>
                        </a:rPr>
                        <a:t>x</a:t>
                      </a:r>
                      <a:r>
                        <a:rPr lang="en-US" sz="1800" dirty="0" smtClean="0">
                          <a:latin typeface="Times New Roman" pitchFamily="18" charset="0"/>
                          <a:cs typeface="Arial" charset="0"/>
                        </a:rPr>
                        <a:t> &lt; </a:t>
                      </a:r>
                      <a:r>
                        <a:rPr lang="en-US" sz="1800" dirty="0" smtClean="0">
                          <a:latin typeface="Times New Roman" pitchFamily="18" charset="0"/>
                        </a:rPr>
                        <a:t>90%</a:t>
                      </a:r>
                      <a:endParaRPr lang="en-US" dirty="0"/>
                    </a:p>
                  </a:txBody>
                  <a:tcPr/>
                </a:tc>
                <a:tc>
                  <a:txBody>
                    <a:bodyPr/>
                    <a:lstStyle/>
                    <a:p>
                      <a:pPr algn="ctr"/>
                      <a:r>
                        <a:rPr lang="en-US" dirty="0" smtClean="0"/>
                        <a:t>B</a:t>
                      </a:r>
                      <a:endParaRPr lang="en-US" dirty="0"/>
                    </a:p>
                  </a:txBody>
                  <a:tcPr/>
                </a:tc>
                <a:tc>
                  <a:txBody>
                    <a:bodyPr/>
                    <a:lstStyle/>
                    <a:p>
                      <a:r>
                        <a:rPr lang="en-US" sz="1800" dirty="0" smtClean="0">
                          <a:latin typeface="Times New Roman" pitchFamily="18" charset="0"/>
                        </a:rPr>
                        <a:t>60% </a:t>
                      </a:r>
                      <a:r>
                        <a:rPr lang="en-US" sz="1800" dirty="0" smtClean="0">
                          <a:latin typeface="Times New Roman" pitchFamily="18" charset="0"/>
                          <a:cs typeface="Times New Roman" pitchFamily="18" charset="0"/>
                        </a:rPr>
                        <a:t>≤</a:t>
                      </a:r>
                      <a:r>
                        <a:rPr lang="en-US" sz="1800" dirty="0" smtClean="0">
                          <a:latin typeface="Times New Roman" pitchFamily="18" charset="0"/>
                          <a:cs typeface="Arial" charset="0"/>
                        </a:rPr>
                        <a:t> </a:t>
                      </a:r>
                      <a:r>
                        <a:rPr lang="en-US" sz="1800" i="1" dirty="0" smtClean="0">
                          <a:latin typeface="Times New Roman" pitchFamily="18" charset="0"/>
                          <a:cs typeface="Arial" charset="0"/>
                        </a:rPr>
                        <a:t>x</a:t>
                      </a:r>
                      <a:r>
                        <a:rPr lang="en-US" sz="1800" dirty="0" smtClean="0">
                          <a:latin typeface="Times New Roman" pitchFamily="18" charset="0"/>
                          <a:cs typeface="Arial" charset="0"/>
                        </a:rPr>
                        <a:t> &lt; </a:t>
                      </a:r>
                      <a:r>
                        <a:rPr lang="en-US" sz="1800" dirty="0" smtClean="0">
                          <a:latin typeface="Times New Roman" pitchFamily="18" charset="0"/>
                        </a:rPr>
                        <a:t>70%</a:t>
                      </a:r>
                      <a:endParaRPr lang="en-US" dirty="0"/>
                    </a:p>
                  </a:txBody>
                  <a:tcPr/>
                </a:tc>
                <a:tc>
                  <a:txBody>
                    <a:bodyPr/>
                    <a:lstStyle/>
                    <a:p>
                      <a:pPr algn="ctr"/>
                      <a:r>
                        <a:rPr lang="en-US" dirty="0" smtClean="0"/>
                        <a:t>D</a:t>
                      </a:r>
                      <a:endParaRPr lang="en-US" dirty="0"/>
                    </a:p>
                  </a:txBody>
                  <a:tcPr/>
                </a:tc>
              </a:tr>
              <a:tr h="370840">
                <a:tc>
                  <a:txBody>
                    <a:bodyPr/>
                    <a:lstStyle/>
                    <a:p>
                      <a:endParaRPr lang="en-US"/>
                    </a:p>
                  </a:txBody>
                  <a:tcPr/>
                </a:tc>
                <a:tc>
                  <a:txBody>
                    <a:bodyPr/>
                    <a:lstStyle/>
                    <a:p>
                      <a:endParaRPr lang="en-US"/>
                    </a:p>
                  </a:txBody>
                  <a:tcPr/>
                </a:tc>
                <a:tc>
                  <a:txBody>
                    <a:bodyPr/>
                    <a:lstStyle/>
                    <a:p>
                      <a:r>
                        <a:rPr lang="en-US" sz="1800" i="1" dirty="0" smtClean="0">
                          <a:latin typeface="Times New Roman" pitchFamily="18" charset="0"/>
                        </a:rPr>
                        <a:t>x</a:t>
                      </a:r>
                      <a:r>
                        <a:rPr lang="en-US" sz="1800" dirty="0" smtClean="0">
                          <a:latin typeface="Times New Roman" pitchFamily="18" charset="0"/>
                        </a:rPr>
                        <a:t> &lt; 60%</a:t>
                      </a:r>
                      <a:endParaRPr lang="en-US" dirty="0"/>
                    </a:p>
                  </a:txBody>
                  <a:tcPr/>
                </a:tc>
                <a:tc>
                  <a:txBody>
                    <a:bodyPr/>
                    <a:lstStyle/>
                    <a:p>
                      <a:pPr algn="ctr"/>
                      <a:r>
                        <a:rPr lang="en-US" dirty="0" smtClean="0"/>
                        <a:t>Unmentionable</a:t>
                      </a:r>
                      <a:endParaRPr lang="en-US"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8">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1"/>
          </p:nvPr>
        </p:nvSpPr>
        <p:spPr>
          <a:xfrm>
            <a:off x="6553200" y="6245225"/>
            <a:ext cx="2133600" cy="476250"/>
          </a:xfrm>
          <a:noFill/>
        </p:spPr>
        <p:txBody>
          <a:bodyPr anchor="t"/>
          <a:lstStyle/>
          <a:p>
            <a:fld id="{0E5C0E11-3CBF-4F30-81ED-B87074648BA9}" type="slidenum">
              <a:rPr lang="en-US" sz="1400" smtClean="0">
                <a:latin typeface="Arial" charset="0"/>
              </a:rPr>
              <a:pPr/>
              <a:t>8</a:t>
            </a:fld>
            <a:endParaRPr lang="en-US" sz="1400" smtClean="0">
              <a:latin typeface="Arial" charset="0"/>
            </a:endParaRPr>
          </a:p>
        </p:txBody>
      </p:sp>
      <p:sp>
        <p:nvSpPr>
          <p:cNvPr id="1028" name="Rectangle 2"/>
          <p:cNvSpPr>
            <a:spLocks noGrp="1" noChangeArrowheads="1"/>
          </p:cNvSpPr>
          <p:nvPr>
            <p:ph type="body" idx="4294967295"/>
          </p:nvPr>
        </p:nvSpPr>
        <p:spPr>
          <a:xfrm>
            <a:off x="455613" y="455613"/>
            <a:ext cx="8226425" cy="5713412"/>
          </a:xfrm>
          <a:noFill/>
        </p:spPr>
        <p:txBody>
          <a:bodyPr/>
          <a:lstStyle/>
          <a:p>
            <a:pPr eaLnBrk="1" hangingPunct="1">
              <a:buFont typeface="Wingdings" pitchFamily="2" charset="2"/>
              <a:buNone/>
              <a:tabLst>
                <a:tab pos="1941513" algn="l"/>
                <a:tab pos="3087688" algn="l"/>
              </a:tabLst>
            </a:pPr>
            <a:r>
              <a:rPr lang="en-US" sz="3000" b="1" i="1" dirty="0" smtClean="0"/>
              <a:t>Academic Dishonesty Policy</a:t>
            </a:r>
          </a:p>
          <a:p>
            <a:pPr eaLnBrk="1" hangingPunct="1">
              <a:buFont typeface="Wingdings" pitchFamily="2" charset="2"/>
              <a:buNone/>
              <a:tabLst>
                <a:tab pos="1941513" algn="l"/>
                <a:tab pos="3087688" algn="l"/>
              </a:tabLst>
            </a:pPr>
            <a:endParaRPr lang="en-US" sz="1600" dirty="0" smtClean="0"/>
          </a:p>
          <a:p>
            <a:pPr marL="0" indent="0">
              <a:buNone/>
            </a:pPr>
            <a:r>
              <a:rPr lang="en-US" sz="2200" dirty="0"/>
              <a:t>All homework assignments are to be completed on an individual basis. The solutions and documentation you submit for grading should be a product of your own creativity and not a copy of someone else's work. However, you may discuss </a:t>
            </a:r>
            <a:r>
              <a:rPr lang="en-US" sz="2200" i="1" dirty="0"/>
              <a:t>general</a:t>
            </a:r>
            <a:r>
              <a:rPr lang="en-US" sz="2200" dirty="0"/>
              <a:t> topics with other students in the class</a:t>
            </a:r>
            <a:r>
              <a:rPr lang="en-US" sz="2200" dirty="0" smtClean="0"/>
              <a:t>.</a:t>
            </a:r>
          </a:p>
          <a:p>
            <a:pPr marL="0" indent="0">
              <a:buNone/>
            </a:pPr>
            <a:endParaRPr lang="en-US" sz="2000" dirty="0"/>
          </a:p>
          <a:p>
            <a:pPr marL="0" indent="0">
              <a:buNone/>
            </a:pPr>
            <a:r>
              <a:rPr lang="en-US" sz="2200" dirty="0"/>
              <a:t>If multiple students submit homework solutions that are obviously derived from the same source, then each of those students will receive a grade of zero (0) for that </a:t>
            </a:r>
            <a:r>
              <a:rPr lang="en-US" sz="2200" dirty="0" smtClean="0"/>
              <a:t>homework.</a:t>
            </a:r>
            <a:endParaRPr lang="en-US" sz="2200" b="1" dirty="0" smtClean="0"/>
          </a:p>
          <a:p>
            <a:pPr marL="0" indent="0">
              <a:buNone/>
            </a:pPr>
            <a:endParaRPr lang="en-US" sz="2000" b="1" i="1" dirty="0">
              <a:solidFill>
                <a:srgbClr val="C00000"/>
              </a:solidFill>
            </a:endParaRPr>
          </a:p>
          <a:p>
            <a:pPr marL="0" indent="0">
              <a:buNone/>
            </a:pPr>
            <a:r>
              <a:rPr lang="en-US" sz="2200" b="1" i="1" dirty="0" smtClean="0">
                <a:solidFill>
                  <a:srgbClr val="C00000"/>
                </a:solidFill>
              </a:rPr>
              <a:t>Failure </a:t>
            </a:r>
            <a:r>
              <a:rPr lang="en-US" sz="2200" b="1" i="1" dirty="0">
                <a:solidFill>
                  <a:srgbClr val="C00000"/>
                </a:solidFill>
              </a:rPr>
              <a:t>to comply with these rules </a:t>
            </a:r>
            <a:r>
              <a:rPr lang="en-US" sz="2200" b="1" i="1" dirty="0" smtClean="0">
                <a:solidFill>
                  <a:srgbClr val="C00000"/>
                </a:solidFill>
              </a:rPr>
              <a:t>is considered </a:t>
            </a:r>
            <a:r>
              <a:rPr lang="en-US" sz="2200" b="1" i="1" dirty="0">
                <a:solidFill>
                  <a:srgbClr val="C00000"/>
                </a:solidFill>
              </a:rPr>
              <a:t>academic dishonesty, in which case your D</a:t>
            </a:r>
            <a:r>
              <a:rPr lang="en-US" sz="2200" b="1" i="1" dirty="0" smtClean="0">
                <a:solidFill>
                  <a:srgbClr val="C00000"/>
                </a:solidFill>
              </a:rPr>
              <a:t>epartment will </a:t>
            </a:r>
            <a:r>
              <a:rPr lang="en-US" sz="2200" b="1" i="1" dirty="0">
                <a:solidFill>
                  <a:srgbClr val="C00000"/>
                </a:solidFill>
              </a:rPr>
              <a:t>be informed of the situation, and you will have to deal with the consequences.</a:t>
            </a:r>
            <a:r>
              <a:rPr lang="en-US" sz="2200" dirty="0">
                <a:solidFill>
                  <a:srgbClr val="C00000"/>
                </a:solidFill>
              </a:rPr>
              <a:t> </a:t>
            </a:r>
            <a:endParaRPr lang="en-US" sz="2200" dirty="0" smtClean="0">
              <a:solidFill>
                <a:srgbClr val="C00000"/>
              </a:solidFill>
            </a:endParaRPr>
          </a:p>
        </p:txBody>
      </p:sp>
      <p:graphicFrame>
        <p:nvGraphicFramePr>
          <p:cNvPr id="1026"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152" name="Equation" r:id="rId4" imgW="114151" imgH="215619" progId="Equation.3">
                  <p:embed/>
                </p:oleObj>
              </mc:Choice>
              <mc:Fallback>
                <p:oleObj name="Equation" r:id="rId4" imgW="114151" imgH="215619" progId="Equation.3">
                  <p:embed/>
                  <p:pic>
                    <p:nvPicPr>
                      <p:cNvPr id="0" name="Picture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17348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6553200" y="6245225"/>
            <a:ext cx="2133600" cy="476250"/>
          </a:xfrm>
          <a:noFill/>
        </p:spPr>
        <p:txBody>
          <a:bodyPr anchor="t"/>
          <a:lstStyle/>
          <a:p>
            <a:fld id="{D194D1EF-ED55-41E2-9C4D-C30BB835CFCA}" type="slidenum">
              <a:rPr lang="en-US" sz="1400" smtClean="0">
                <a:latin typeface="Arial" charset="0"/>
              </a:rPr>
              <a:pPr/>
              <a:t>9</a:t>
            </a:fld>
            <a:endParaRPr lang="en-US" sz="1400" smtClean="0">
              <a:latin typeface="Arial" charset="0"/>
            </a:endParaRPr>
          </a:p>
        </p:txBody>
      </p:sp>
      <p:sp>
        <p:nvSpPr>
          <p:cNvPr id="10243" name="Rectangle 2"/>
          <p:cNvSpPr>
            <a:spLocks noGrp="1" noChangeArrowheads="1"/>
          </p:cNvSpPr>
          <p:nvPr>
            <p:ph type="body" idx="4294967295"/>
          </p:nvPr>
        </p:nvSpPr>
        <p:spPr>
          <a:xfrm>
            <a:off x="455613" y="455613"/>
            <a:ext cx="8226425" cy="5713412"/>
          </a:xfrm>
        </p:spPr>
        <p:txBody>
          <a:bodyPr/>
          <a:lstStyle/>
          <a:p>
            <a:pPr marL="344488" indent="-344488" eaLnBrk="1" hangingPunct="1">
              <a:buFont typeface="Wingdings" pitchFamily="2" charset="2"/>
              <a:buNone/>
              <a:tabLst>
                <a:tab pos="1941513" algn="l"/>
              </a:tabLst>
              <a:defRPr/>
            </a:pPr>
            <a:r>
              <a:rPr lang="en-US" sz="3000" b="1" i="1" dirty="0" smtClean="0"/>
              <a:t>Dropping or Withdrawing from the Course</a:t>
            </a:r>
          </a:p>
          <a:p>
            <a:pPr marL="344488" indent="-344488" eaLnBrk="1" hangingPunct="1">
              <a:spcAft>
                <a:spcPct val="20000"/>
              </a:spcAft>
              <a:buFont typeface="Wingdings" pitchFamily="2" charset="2"/>
              <a:buNone/>
              <a:tabLst>
                <a:tab pos="1941513" algn="l"/>
              </a:tabLst>
              <a:defRPr/>
            </a:pPr>
            <a:endParaRPr lang="en-US" sz="1600" dirty="0" smtClean="0"/>
          </a:p>
          <a:p>
            <a:pPr marL="344488" indent="-344488" eaLnBrk="1" hangingPunct="1">
              <a:spcAft>
                <a:spcPct val="20000"/>
              </a:spcAft>
              <a:tabLst>
                <a:tab pos="1941513" algn="l"/>
                <a:tab pos="3886200" algn="l"/>
              </a:tabLst>
              <a:defRPr/>
            </a:pPr>
            <a:r>
              <a:rPr lang="en-US" sz="2800" dirty="0" smtClean="0"/>
              <a:t>Last day to </a:t>
            </a:r>
            <a:r>
              <a:rPr lang="en-US" sz="2800" b="1" dirty="0" smtClean="0"/>
              <a:t>drop</a:t>
            </a:r>
            <a:r>
              <a:rPr lang="en-US" sz="2800" dirty="0" smtClean="0"/>
              <a:t> course </a:t>
            </a:r>
            <a:r>
              <a:rPr lang="en-US" sz="2800" dirty="0"/>
              <a:t>(</a:t>
            </a:r>
            <a:r>
              <a:rPr lang="en-US" sz="2800" dirty="0" smtClean="0"/>
              <a:t>no grade recorded): </a:t>
            </a:r>
            <a:r>
              <a:rPr lang="en-US" sz="2800" dirty="0"/>
              <a:t>up to the end of the second week of the term</a:t>
            </a:r>
            <a:r>
              <a:rPr lang="en-US" sz="2800" dirty="0" smtClean="0"/>
              <a:t>.</a:t>
            </a:r>
            <a:endParaRPr lang="en-US" sz="2800" dirty="0" smtClean="0">
              <a:solidFill>
                <a:srgbClr val="0070C0"/>
              </a:solidFill>
            </a:endParaRPr>
          </a:p>
          <a:p>
            <a:pPr marL="344488" indent="-344488" eaLnBrk="1" hangingPunct="1">
              <a:spcAft>
                <a:spcPct val="20000"/>
              </a:spcAft>
              <a:tabLst>
                <a:tab pos="1941513" algn="l"/>
                <a:tab pos="3886200" algn="l"/>
              </a:tabLst>
              <a:defRPr/>
            </a:pPr>
            <a:r>
              <a:rPr lang="en-US" sz="2800" b="1" dirty="0"/>
              <a:t>W</a:t>
            </a:r>
            <a:r>
              <a:rPr lang="en-US" sz="2800" b="1" dirty="0" smtClean="0"/>
              <a:t>ithdraw</a:t>
            </a:r>
            <a:r>
              <a:rPr lang="en-US" sz="2800" dirty="0" smtClean="0"/>
              <a:t> from course ("W" grade): </a:t>
            </a:r>
            <a:r>
              <a:rPr lang="en-US" sz="2800" dirty="0"/>
              <a:t>f</a:t>
            </a:r>
            <a:r>
              <a:rPr lang="en-US" sz="2800" dirty="0" smtClean="0"/>
              <a:t>rom </a:t>
            </a:r>
            <a:r>
              <a:rPr lang="en-US" sz="2800" dirty="0"/>
              <a:t>the beginning of the third week up to the end of the seventh </a:t>
            </a:r>
            <a:r>
              <a:rPr lang="en-US" sz="2800" dirty="0" smtClean="0"/>
              <a:t>week</a:t>
            </a:r>
            <a:r>
              <a:rPr lang="en-US" sz="1600" dirty="0">
                <a:solidFill>
                  <a:srgbClr val="C00000"/>
                </a:solidFill>
              </a:rPr>
              <a:t/>
            </a:r>
            <a:br>
              <a:rPr lang="en-US" sz="1600" dirty="0">
                <a:solidFill>
                  <a:srgbClr val="C00000"/>
                </a:solidFill>
              </a:rPr>
            </a:br>
            <a:r>
              <a:rPr lang="en-US" sz="1600" dirty="0" smtClean="0">
                <a:solidFill>
                  <a:srgbClr val="C00000"/>
                </a:solidFill>
              </a:rPr>
              <a:t/>
            </a:r>
            <a:br>
              <a:rPr lang="en-US" sz="1600" dirty="0" smtClean="0">
                <a:solidFill>
                  <a:srgbClr val="C00000"/>
                </a:solidFill>
              </a:rPr>
            </a:br>
            <a:r>
              <a:rPr lang="en-US" sz="2800" dirty="0" smtClean="0"/>
              <a:t>After the deadlines, you have to petition the PSU </a:t>
            </a:r>
            <a:r>
              <a:rPr lang="en-US" sz="2800" i="1" dirty="0" smtClean="0"/>
              <a:t>Deadline Appeals Committee </a:t>
            </a:r>
            <a:r>
              <a:rPr lang="en-US" sz="2800" dirty="0" smtClean="0"/>
              <a:t>and explain why you merit an extension.</a:t>
            </a:r>
          </a:p>
          <a:p>
            <a:pPr marL="344488" indent="-344488" eaLnBrk="1" hangingPunct="1">
              <a:spcAft>
                <a:spcPct val="20000"/>
              </a:spcAft>
              <a:buFont typeface="Wingdings" pitchFamily="2" charset="2"/>
              <a:buNone/>
              <a:tabLst>
                <a:tab pos="1941513" algn="l"/>
              </a:tabLst>
              <a:defRPr/>
            </a:pPr>
            <a:endParaRPr lang="en-US" sz="1600" dirty="0" smtClean="0"/>
          </a:p>
          <a:p>
            <a:pPr marL="1033463" indent="-1033463" eaLnBrk="1" hangingPunct="1">
              <a:spcAft>
                <a:spcPct val="20000"/>
              </a:spcAft>
              <a:buFont typeface="Wingdings" pitchFamily="2" charset="2"/>
              <a:buNone/>
              <a:tabLst>
                <a:tab pos="1941513" algn="l"/>
              </a:tabLst>
              <a:defRPr/>
            </a:pPr>
            <a:r>
              <a:rPr lang="en-US" sz="2800" dirty="0" smtClean="0"/>
              <a:t>Note:	It is your responsibility to confirm the deadlines.</a:t>
            </a:r>
          </a:p>
          <a:p>
            <a:pPr marL="344488" indent="-344488" eaLnBrk="1" hangingPunct="1">
              <a:spcAft>
                <a:spcPct val="20000"/>
              </a:spcAft>
              <a:buFont typeface="Wingdings" pitchFamily="2" charset="2"/>
              <a:buNone/>
              <a:tabLst>
                <a:tab pos="1941513" algn="l"/>
              </a:tabLst>
              <a:defRPr/>
            </a:pPr>
            <a:endParaRPr lang="en-US" sz="1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3879</TotalTime>
  <Words>1421</Words>
  <Application>Microsoft Office PowerPoint</Application>
  <PresentationFormat>On-screen Show (4:3)</PresentationFormat>
  <Paragraphs>228</Paragraphs>
  <Slides>17</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MS Mincho</vt:lpstr>
      <vt:lpstr>Arial</vt:lpstr>
      <vt:lpstr>Arial Black</vt:lpstr>
      <vt:lpstr>Calibri</vt:lpstr>
      <vt:lpstr>Cambria</vt:lpstr>
      <vt:lpstr>Times New Roman</vt:lpstr>
      <vt:lpstr>Wingdings</vt:lpstr>
      <vt:lpstr>Pixel</vt:lpstr>
      <vt:lpstr>Equation</vt:lpstr>
      <vt:lpstr>ECE 101 Exploring Electrical Engineering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 Wong</dc:creator>
  <cp:lastModifiedBy>Richard Tymerski</cp:lastModifiedBy>
  <cp:revision>532</cp:revision>
  <dcterms:created xsi:type="dcterms:W3CDTF">2005-03-25T08:43:08Z</dcterms:created>
  <dcterms:modified xsi:type="dcterms:W3CDTF">2015-09-29T20:34:55Z</dcterms:modified>
</cp:coreProperties>
</file>